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990" r:id="rId2"/>
    <p:sldId id="993" r:id="rId3"/>
    <p:sldId id="1142" r:id="rId4"/>
    <p:sldId id="996" r:id="rId5"/>
    <p:sldId id="1100" r:id="rId6"/>
    <p:sldId id="1124" r:id="rId7"/>
    <p:sldId id="1123" r:id="rId8"/>
    <p:sldId id="1125" r:id="rId9"/>
    <p:sldId id="1020" r:id="rId10"/>
    <p:sldId id="1128" r:id="rId11"/>
    <p:sldId id="1127" r:id="rId12"/>
    <p:sldId id="1122" r:id="rId13"/>
    <p:sldId id="1148" r:id="rId14"/>
    <p:sldId id="1130" r:id="rId15"/>
    <p:sldId id="1101" r:id="rId16"/>
    <p:sldId id="1131" r:id="rId17"/>
    <p:sldId id="1102" r:id="rId18"/>
    <p:sldId id="1103" r:id="rId19"/>
    <p:sldId id="1149" r:id="rId20"/>
    <p:sldId id="1132" r:id="rId21"/>
    <p:sldId id="1143" r:id="rId22"/>
    <p:sldId id="1133" r:id="rId23"/>
    <p:sldId id="1154" r:id="rId24"/>
    <p:sldId id="1155" r:id="rId25"/>
    <p:sldId id="1156" r:id="rId26"/>
    <p:sldId id="1157" r:id="rId27"/>
    <p:sldId id="1158" r:id="rId28"/>
    <p:sldId id="1112" r:id="rId29"/>
    <p:sldId id="1159" r:id="rId30"/>
    <p:sldId id="1160" r:id="rId31"/>
    <p:sldId id="1161" r:id="rId32"/>
    <p:sldId id="1162" r:id="rId33"/>
    <p:sldId id="1104" r:id="rId34"/>
    <p:sldId id="1163" r:id="rId35"/>
    <p:sldId id="1164" r:id="rId36"/>
    <p:sldId id="1165" r:id="rId37"/>
    <p:sldId id="1166" r:id="rId38"/>
    <p:sldId id="1169" r:id="rId39"/>
    <p:sldId id="1110" r:id="rId40"/>
    <p:sldId id="1170" r:id="rId41"/>
    <p:sldId id="1171" r:id="rId42"/>
    <p:sldId id="1172" r:id="rId43"/>
    <p:sldId id="1096" r:id="rId4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2548"/>
    <a:srgbClr val="A47E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E36C85-B5EE-4881-9965-D94F3CAE3E3B}" v="4" dt="2024-06-11T17:47:10.44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92" autoAdjust="0"/>
    <p:restoredTop sz="94660"/>
  </p:normalViewPr>
  <p:slideViewPr>
    <p:cSldViewPr snapToGrid="0">
      <p:cViewPr varScale="1">
        <p:scale>
          <a:sx n="113" d="100"/>
          <a:sy n="113" d="100"/>
        </p:scale>
        <p:origin x="544" y="1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C27571-BBDA-47FB-B5BF-255170FF86F3}"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nl-BE"/>
        </a:p>
      </dgm:t>
    </dgm:pt>
    <dgm:pt modelId="{6747118E-995B-40A4-B081-D68E53F321C8}">
      <dgm:prSet phldrT="[Tekst]"/>
      <dgm:spPr>
        <a:solidFill>
          <a:schemeClr val="accent4">
            <a:lumMod val="20000"/>
            <a:lumOff val="80000"/>
          </a:schemeClr>
        </a:solidFill>
      </dgm:spPr>
      <dgm:t>
        <a:bodyPr/>
        <a:lstStyle/>
        <a:p>
          <a:r>
            <a:rPr lang="en-GB" b="1" noProof="0" dirty="0">
              <a:solidFill>
                <a:srgbClr val="0E2548"/>
              </a:solidFill>
            </a:rPr>
            <a:t>Duty of care:</a:t>
          </a:r>
        </a:p>
        <a:p>
          <a:r>
            <a:rPr lang="en-GB" noProof="0" dirty="0"/>
            <a:t>Security policy</a:t>
          </a:r>
        </a:p>
        <a:p>
          <a:r>
            <a:rPr lang="en-GB" noProof="0" dirty="0"/>
            <a:t>Secure infrastructure</a:t>
          </a:r>
        </a:p>
        <a:p>
          <a:r>
            <a:rPr lang="en-GB" noProof="0" dirty="0"/>
            <a:t>Contractual arrangements</a:t>
          </a:r>
        </a:p>
        <a:p>
          <a:r>
            <a:rPr lang="en-GB" noProof="0" dirty="0"/>
            <a:t>Technical and organizational measures</a:t>
          </a:r>
        </a:p>
        <a:p>
          <a:r>
            <a:rPr lang="en-GB" noProof="0" dirty="0"/>
            <a:t>certification</a:t>
          </a:r>
        </a:p>
        <a:p>
          <a:endParaRPr lang="en-GB" noProof="0" dirty="0"/>
        </a:p>
        <a:p>
          <a:endParaRPr lang="en-GB" noProof="0" dirty="0"/>
        </a:p>
      </dgm:t>
    </dgm:pt>
    <dgm:pt modelId="{A44D2A37-D9EA-4F40-B965-C125BA0EC7E0}" type="parTrans" cxnId="{3A607F1B-C5C6-4951-9E1A-D007FDCE59DB}">
      <dgm:prSet/>
      <dgm:spPr/>
      <dgm:t>
        <a:bodyPr/>
        <a:lstStyle/>
        <a:p>
          <a:endParaRPr lang="en-GB" noProof="0" dirty="0"/>
        </a:p>
      </dgm:t>
    </dgm:pt>
    <dgm:pt modelId="{C7A2DE12-4A21-4C88-93C3-46E9581C8C42}" type="sibTrans" cxnId="{3A607F1B-C5C6-4951-9E1A-D007FDCE59DB}">
      <dgm:prSet/>
      <dgm:spPr/>
      <dgm:t>
        <a:bodyPr/>
        <a:lstStyle/>
        <a:p>
          <a:endParaRPr lang="en-GB" noProof="0" dirty="0"/>
        </a:p>
      </dgm:t>
    </dgm:pt>
    <dgm:pt modelId="{4C021656-1A37-4850-AF42-D78B79FCB92E}">
      <dgm:prSet phldrT="[Tekst]"/>
      <dgm:spPr>
        <a:solidFill>
          <a:schemeClr val="accent6">
            <a:lumMod val="20000"/>
            <a:lumOff val="80000"/>
          </a:schemeClr>
        </a:solidFill>
      </dgm:spPr>
      <dgm:t>
        <a:bodyPr/>
        <a:lstStyle/>
        <a:p>
          <a:r>
            <a:rPr lang="en-GB" b="1" noProof="0" dirty="0">
              <a:solidFill>
                <a:srgbClr val="0E2548"/>
              </a:solidFill>
            </a:rPr>
            <a:t>Duty to report:</a:t>
          </a:r>
        </a:p>
        <a:p>
          <a:r>
            <a:rPr lang="en-GB" noProof="0" dirty="0"/>
            <a:t>Cyber incidents</a:t>
          </a:r>
        </a:p>
        <a:p>
          <a:r>
            <a:rPr lang="en-GB" noProof="0" dirty="0"/>
            <a:t>Cyber threats</a:t>
          </a:r>
        </a:p>
        <a:p>
          <a:r>
            <a:rPr lang="en-GB" noProof="0" dirty="0"/>
            <a:t>Data breaches (GDPR)</a:t>
          </a:r>
        </a:p>
      </dgm:t>
    </dgm:pt>
    <dgm:pt modelId="{B4CC0A2E-9321-4892-88F9-B08AF6029D74}" type="parTrans" cxnId="{2AF595A9-7552-4B4D-A0A2-6357DEA1E5DC}">
      <dgm:prSet/>
      <dgm:spPr/>
      <dgm:t>
        <a:bodyPr/>
        <a:lstStyle/>
        <a:p>
          <a:endParaRPr lang="en-GB" noProof="0" dirty="0"/>
        </a:p>
      </dgm:t>
    </dgm:pt>
    <dgm:pt modelId="{EA9BD86C-DFC3-47F3-A7F6-31239A9A6E97}" type="sibTrans" cxnId="{2AF595A9-7552-4B4D-A0A2-6357DEA1E5DC}">
      <dgm:prSet/>
      <dgm:spPr/>
      <dgm:t>
        <a:bodyPr/>
        <a:lstStyle/>
        <a:p>
          <a:endParaRPr lang="en-GB" noProof="0" dirty="0"/>
        </a:p>
      </dgm:t>
    </dgm:pt>
    <dgm:pt modelId="{BE9CBF3B-D99C-4EE0-B5CF-837CFB5CD80A}" type="pres">
      <dgm:prSet presAssocID="{ECC27571-BBDA-47FB-B5BF-255170FF86F3}" presName="Name0" presStyleCnt="0">
        <dgm:presLayoutVars>
          <dgm:chMax val="2"/>
          <dgm:chPref val="2"/>
          <dgm:animLvl val="lvl"/>
        </dgm:presLayoutVars>
      </dgm:prSet>
      <dgm:spPr/>
    </dgm:pt>
    <dgm:pt modelId="{2BD56EC4-960E-4E62-B850-A9DBED5FEBAC}" type="pres">
      <dgm:prSet presAssocID="{ECC27571-BBDA-47FB-B5BF-255170FF86F3}" presName="LeftText" presStyleLbl="revTx" presStyleIdx="0" presStyleCnt="0">
        <dgm:presLayoutVars>
          <dgm:bulletEnabled val="1"/>
        </dgm:presLayoutVars>
      </dgm:prSet>
      <dgm:spPr/>
    </dgm:pt>
    <dgm:pt modelId="{691A178F-8DA0-46AD-9630-30C64A62F464}" type="pres">
      <dgm:prSet presAssocID="{ECC27571-BBDA-47FB-B5BF-255170FF86F3}" presName="LeftNode" presStyleLbl="bgImgPlace1" presStyleIdx="0" presStyleCnt="2">
        <dgm:presLayoutVars>
          <dgm:chMax val="2"/>
          <dgm:chPref val="2"/>
        </dgm:presLayoutVars>
      </dgm:prSet>
      <dgm:spPr/>
    </dgm:pt>
    <dgm:pt modelId="{FC4C9ED3-8C05-4C23-8407-58654B5D40AE}" type="pres">
      <dgm:prSet presAssocID="{ECC27571-BBDA-47FB-B5BF-255170FF86F3}" presName="RightText" presStyleLbl="revTx" presStyleIdx="0" presStyleCnt="0">
        <dgm:presLayoutVars>
          <dgm:bulletEnabled val="1"/>
        </dgm:presLayoutVars>
      </dgm:prSet>
      <dgm:spPr/>
    </dgm:pt>
    <dgm:pt modelId="{D5068DB6-C963-443D-8FCA-C71BD6ECC291}" type="pres">
      <dgm:prSet presAssocID="{ECC27571-BBDA-47FB-B5BF-255170FF86F3}" presName="RightNode" presStyleLbl="bgImgPlace1" presStyleIdx="1" presStyleCnt="2" custLinFactNeighborX="1347" custLinFactNeighborY="-8">
        <dgm:presLayoutVars>
          <dgm:chMax val="0"/>
          <dgm:chPref val="0"/>
        </dgm:presLayoutVars>
      </dgm:prSet>
      <dgm:spPr/>
    </dgm:pt>
    <dgm:pt modelId="{94E20F4D-649E-441F-883C-C9872AB6A5CF}" type="pres">
      <dgm:prSet presAssocID="{ECC27571-BBDA-47FB-B5BF-255170FF86F3}" presName="TopArrow" presStyleLbl="node1" presStyleIdx="0" presStyleCnt="2"/>
      <dgm:spPr>
        <a:solidFill>
          <a:srgbClr val="A47E33"/>
        </a:solidFill>
        <a:ln>
          <a:solidFill>
            <a:srgbClr val="A47E33"/>
          </a:solidFill>
        </a:ln>
      </dgm:spPr>
    </dgm:pt>
    <dgm:pt modelId="{2566FE71-83FD-4DB2-B5AC-97BDE97C3155}" type="pres">
      <dgm:prSet presAssocID="{ECC27571-BBDA-47FB-B5BF-255170FF86F3}" presName="BottomArrow" presStyleLbl="node1" presStyleIdx="1" presStyleCnt="2"/>
      <dgm:spPr>
        <a:solidFill>
          <a:srgbClr val="A47E33"/>
        </a:solidFill>
        <a:ln>
          <a:solidFill>
            <a:srgbClr val="A47E33"/>
          </a:solidFill>
        </a:ln>
      </dgm:spPr>
    </dgm:pt>
  </dgm:ptLst>
  <dgm:cxnLst>
    <dgm:cxn modelId="{9365A507-E9C2-4042-9205-D60CF9BB9C9C}" type="presOf" srcId="{4C021656-1A37-4850-AF42-D78B79FCB92E}" destId="{FC4C9ED3-8C05-4C23-8407-58654B5D40AE}" srcOrd="0" destOrd="0" presId="urn:microsoft.com/office/officeart/2009/layout/ReverseList"/>
    <dgm:cxn modelId="{3A607F1B-C5C6-4951-9E1A-D007FDCE59DB}" srcId="{ECC27571-BBDA-47FB-B5BF-255170FF86F3}" destId="{6747118E-995B-40A4-B081-D68E53F321C8}" srcOrd="0" destOrd="0" parTransId="{A44D2A37-D9EA-4F40-B965-C125BA0EC7E0}" sibTransId="{C7A2DE12-4A21-4C88-93C3-46E9581C8C42}"/>
    <dgm:cxn modelId="{58AF1424-EAFD-42F4-983B-ABEFFB190ED5}" type="presOf" srcId="{6747118E-995B-40A4-B081-D68E53F321C8}" destId="{691A178F-8DA0-46AD-9630-30C64A62F464}" srcOrd="1" destOrd="0" presId="urn:microsoft.com/office/officeart/2009/layout/ReverseList"/>
    <dgm:cxn modelId="{568AA944-0942-4649-9461-1419ED4DD788}" type="presOf" srcId="{4C021656-1A37-4850-AF42-D78B79FCB92E}" destId="{D5068DB6-C963-443D-8FCA-C71BD6ECC291}" srcOrd="1" destOrd="0" presId="urn:microsoft.com/office/officeart/2009/layout/ReverseList"/>
    <dgm:cxn modelId="{E51FEA52-47C8-4340-9B0C-CB35ECF75BA3}" type="presOf" srcId="{6747118E-995B-40A4-B081-D68E53F321C8}" destId="{2BD56EC4-960E-4E62-B850-A9DBED5FEBAC}" srcOrd="0" destOrd="0" presId="urn:microsoft.com/office/officeart/2009/layout/ReverseList"/>
    <dgm:cxn modelId="{4E4A656C-9895-4AD0-9E3C-767648B59CF1}" type="presOf" srcId="{ECC27571-BBDA-47FB-B5BF-255170FF86F3}" destId="{BE9CBF3B-D99C-4EE0-B5CF-837CFB5CD80A}" srcOrd="0" destOrd="0" presId="urn:microsoft.com/office/officeart/2009/layout/ReverseList"/>
    <dgm:cxn modelId="{2AF595A9-7552-4B4D-A0A2-6357DEA1E5DC}" srcId="{ECC27571-BBDA-47FB-B5BF-255170FF86F3}" destId="{4C021656-1A37-4850-AF42-D78B79FCB92E}" srcOrd="1" destOrd="0" parTransId="{B4CC0A2E-9321-4892-88F9-B08AF6029D74}" sibTransId="{EA9BD86C-DFC3-47F3-A7F6-31239A9A6E97}"/>
    <dgm:cxn modelId="{6452DB32-97A2-4544-96C5-1729B859DC3A}" type="presParOf" srcId="{BE9CBF3B-D99C-4EE0-B5CF-837CFB5CD80A}" destId="{2BD56EC4-960E-4E62-B850-A9DBED5FEBAC}" srcOrd="0" destOrd="0" presId="urn:microsoft.com/office/officeart/2009/layout/ReverseList"/>
    <dgm:cxn modelId="{038D2E3C-2DFE-4283-8111-BB7B3268A74A}" type="presParOf" srcId="{BE9CBF3B-D99C-4EE0-B5CF-837CFB5CD80A}" destId="{691A178F-8DA0-46AD-9630-30C64A62F464}" srcOrd="1" destOrd="0" presId="urn:microsoft.com/office/officeart/2009/layout/ReverseList"/>
    <dgm:cxn modelId="{EA03EB3C-EE44-4B25-BA3F-3630DF5163CB}" type="presParOf" srcId="{BE9CBF3B-D99C-4EE0-B5CF-837CFB5CD80A}" destId="{FC4C9ED3-8C05-4C23-8407-58654B5D40AE}" srcOrd="2" destOrd="0" presId="urn:microsoft.com/office/officeart/2009/layout/ReverseList"/>
    <dgm:cxn modelId="{53407418-F210-443D-BE26-916C240F980A}" type="presParOf" srcId="{BE9CBF3B-D99C-4EE0-B5CF-837CFB5CD80A}" destId="{D5068DB6-C963-443D-8FCA-C71BD6ECC291}" srcOrd="3" destOrd="0" presId="urn:microsoft.com/office/officeart/2009/layout/ReverseList"/>
    <dgm:cxn modelId="{191949F5-B802-482E-87E5-1C1FCBB98121}" type="presParOf" srcId="{BE9CBF3B-D99C-4EE0-B5CF-837CFB5CD80A}" destId="{94E20F4D-649E-441F-883C-C9872AB6A5CF}" srcOrd="4" destOrd="0" presId="urn:microsoft.com/office/officeart/2009/layout/ReverseList"/>
    <dgm:cxn modelId="{6CB12E04-2AC8-483C-BD2B-1F0964F66FA6}" type="presParOf" srcId="{BE9CBF3B-D99C-4EE0-B5CF-837CFB5CD80A}" destId="{2566FE71-83FD-4DB2-B5AC-97BDE97C3155}" srcOrd="5" destOrd="0" presId="urn:microsoft.com/office/officeart/2009/layout/Revers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928892-E32A-43C1-BD41-583B2A0DADD2}" type="doc">
      <dgm:prSet loTypeId="urn:microsoft.com/office/officeart/2005/8/layout/cycle8" loCatId="cycle" qsTypeId="urn:microsoft.com/office/officeart/2005/8/quickstyle/simple1" qsCatId="simple" csTypeId="urn:microsoft.com/office/officeart/2005/8/colors/accent1_2" csCatId="accent1" phldr="1"/>
      <dgm:spPr/>
    </dgm:pt>
    <dgm:pt modelId="{6588FC64-EA98-4FA9-AEB6-D7FE09D8B121}">
      <dgm:prSet phldrT="[Tekst]"/>
      <dgm:spPr>
        <a:solidFill>
          <a:srgbClr val="0E2548"/>
        </a:solidFill>
      </dgm:spPr>
      <dgm:t>
        <a:bodyPr/>
        <a:lstStyle/>
        <a:p>
          <a:r>
            <a:rPr lang="nl-BE" dirty="0"/>
            <a:t>Legal</a:t>
          </a:r>
        </a:p>
      </dgm:t>
    </dgm:pt>
    <dgm:pt modelId="{3E75285C-1203-4447-BA33-F580610D1C4F}" type="parTrans" cxnId="{CA0EADE9-8558-4D7A-8A36-BB02682F5411}">
      <dgm:prSet/>
      <dgm:spPr/>
      <dgm:t>
        <a:bodyPr/>
        <a:lstStyle/>
        <a:p>
          <a:endParaRPr lang="nl-BE"/>
        </a:p>
      </dgm:t>
    </dgm:pt>
    <dgm:pt modelId="{A4BADC0D-4775-4123-9D17-73C2AE62FDFB}" type="sibTrans" cxnId="{CA0EADE9-8558-4D7A-8A36-BB02682F5411}">
      <dgm:prSet/>
      <dgm:spPr/>
      <dgm:t>
        <a:bodyPr/>
        <a:lstStyle/>
        <a:p>
          <a:endParaRPr lang="nl-BE"/>
        </a:p>
      </dgm:t>
    </dgm:pt>
    <dgm:pt modelId="{3901D347-B1FB-4C2B-8042-84A3A9BCB032}">
      <dgm:prSet phldrT="[Tekst]"/>
      <dgm:spPr>
        <a:solidFill>
          <a:srgbClr val="A47E33"/>
        </a:solidFill>
      </dgm:spPr>
      <dgm:t>
        <a:bodyPr/>
        <a:lstStyle/>
        <a:p>
          <a:r>
            <a:rPr lang="nl-BE" dirty="0"/>
            <a:t>Compliance</a:t>
          </a:r>
        </a:p>
      </dgm:t>
    </dgm:pt>
    <dgm:pt modelId="{313819FA-FA4D-426B-8A67-ED7D9156CB97}" type="parTrans" cxnId="{1F7621F5-B840-4A8B-908A-7A2E53D1AEFD}">
      <dgm:prSet/>
      <dgm:spPr/>
      <dgm:t>
        <a:bodyPr/>
        <a:lstStyle/>
        <a:p>
          <a:endParaRPr lang="nl-BE"/>
        </a:p>
      </dgm:t>
    </dgm:pt>
    <dgm:pt modelId="{35F775FB-7801-4E97-906D-C74D5A6A0527}" type="sibTrans" cxnId="{1F7621F5-B840-4A8B-908A-7A2E53D1AEFD}">
      <dgm:prSet/>
      <dgm:spPr/>
      <dgm:t>
        <a:bodyPr/>
        <a:lstStyle/>
        <a:p>
          <a:endParaRPr lang="nl-BE"/>
        </a:p>
      </dgm:t>
    </dgm:pt>
    <dgm:pt modelId="{7ED625B4-3CAE-46A3-8981-4AFEE5D93864}">
      <dgm:prSet phldrT="[Tekst]"/>
      <dgm:spPr>
        <a:solidFill>
          <a:srgbClr val="0070C0"/>
        </a:solidFill>
      </dgm:spPr>
      <dgm:t>
        <a:bodyPr/>
        <a:lstStyle/>
        <a:p>
          <a:r>
            <a:rPr lang="nl-BE" dirty="0"/>
            <a:t>Cyber</a:t>
          </a:r>
        </a:p>
      </dgm:t>
    </dgm:pt>
    <dgm:pt modelId="{6EE10047-361F-4110-8FD4-B816C50A599B}" type="parTrans" cxnId="{51016DD4-FAB2-43FC-9E58-9D751C2F5FD4}">
      <dgm:prSet/>
      <dgm:spPr/>
      <dgm:t>
        <a:bodyPr/>
        <a:lstStyle/>
        <a:p>
          <a:endParaRPr lang="nl-BE"/>
        </a:p>
      </dgm:t>
    </dgm:pt>
    <dgm:pt modelId="{27BD0909-8F63-44E7-811A-D808BC7A7397}" type="sibTrans" cxnId="{51016DD4-FAB2-43FC-9E58-9D751C2F5FD4}">
      <dgm:prSet/>
      <dgm:spPr/>
      <dgm:t>
        <a:bodyPr/>
        <a:lstStyle/>
        <a:p>
          <a:endParaRPr lang="nl-BE"/>
        </a:p>
      </dgm:t>
    </dgm:pt>
    <dgm:pt modelId="{88387E3E-9943-4CFD-A304-E9A8F9CD71FD}" type="pres">
      <dgm:prSet presAssocID="{F7928892-E32A-43C1-BD41-583B2A0DADD2}" presName="compositeShape" presStyleCnt="0">
        <dgm:presLayoutVars>
          <dgm:chMax val="7"/>
          <dgm:dir/>
          <dgm:resizeHandles val="exact"/>
        </dgm:presLayoutVars>
      </dgm:prSet>
      <dgm:spPr/>
    </dgm:pt>
    <dgm:pt modelId="{8D12C749-075C-4129-9E56-FFDBDA447449}" type="pres">
      <dgm:prSet presAssocID="{F7928892-E32A-43C1-BD41-583B2A0DADD2}" presName="wedge1" presStyleLbl="node1" presStyleIdx="0" presStyleCnt="3"/>
      <dgm:spPr/>
    </dgm:pt>
    <dgm:pt modelId="{DF4FE7CB-90F9-40E2-B8BB-7AA8F29492EB}" type="pres">
      <dgm:prSet presAssocID="{F7928892-E32A-43C1-BD41-583B2A0DADD2}" presName="dummy1a" presStyleCnt="0"/>
      <dgm:spPr/>
    </dgm:pt>
    <dgm:pt modelId="{88FAD1CD-3E13-4F42-BABD-C37D5E1D9B55}" type="pres">
      <dgm:prSet presAssocID="{F7928892-E32A-43C1-BD41-583B2A0DADD2}" presName="dummy1b" presStyleCnt="0"/>
      <dgm:spPr/>
    </dgm:pt>
    <dgm:pt modelId="{EAA16B2F-AD26-4F51-9232-133EEC3DE277}" type="pres">
      <dgm:prSet presAssocID="{F7928892-E32A-43C1-BD41-583B2A0DADD2}" presName="wedge1Tx" presStyleLbl="node1" presStyleIdx="0" presStyleCnt="3">
        <dgm:presLayoutVars>
          <dgm:chMax val="0"/>
          <dgm:chPref val="0"/>
          <dgm:bulletEnabled val="1"/>
        </dgm:presLayoutVars>
      </dgm:prSet>
      <dgm:spPr/>
    </dgm:pt>
    <dgm:pt modelId="{07212549-29D9-40E8-9723-9984FA70E6E6}" type="pres">
      <dgm:prSet presAssocID="{F7928892-E32A-43C1-BD41-583B2A0DADD2}" presName="wedge2" presStyleLbl="node1" presStyleIdx="1" presStyleCnt="3"/>
      <dgm:spPr/>
    </dgm:pt>
    <dgm:pt modelId="{CD0DFDB0-12E5-4280-9131-D5196F7DD046}" type="pres">
      <dgm:prSet presAssocID="{F7928892-E32A-43C1-BD41-583B2A0DADD2}" presName="dummy2a" presStyleCnt="0"/>
      <dgm:spPr/>
    </dgm:pt>
    <dgm:pt modelId="{D42621BB-D148-4505-BB28-57B9975F9576}" type="pres">
      <dgm:prSet presAssocID="{F7928892-E32A-43C1-BD41-583B2A0DADD2}" presName="dummy2b" presStyleCnt="0"/>
      <dgm:spPr/>
    </dgm:pt>
    <dgm:pt modelId="{C01107C6-E490-4BC9-BA25-B722475A1199}" type="pres">
      <dgm:prSet presAssocID="{F7928892-E32A-43C1-BD41-583B2A0DADD2}" presName="wedge2Tx" presStyleLbl="node1" presStyleIdx="1" presStyleCnt="3">
        <dgm:presLayoutVars>
          <dgm:chMax val="0"/>
          <dgm:chPref val="0"/>
          <dgm:bulletEnabled val="1"/>
        </dgm:presLayoutVars>
      </dgm:prSet>
      <dgm:spPr/>
    </dgm:pt>
    <dgm:pt modelId="{D2562913-46EA-4F36-A6A5-0E5AF6C490F3}" type="pres">
      <dgm:prSet presAssocID="{F7928892-E32A-43C1-BD41-583B2A0DADD2}" presName="wedge3" presStyleLbl="node1" presStyleIdx="2" presStyleCnt="3"/>
      <dgm:spPr/>
    </dgm:pt>
    <dgm:pt modelId="{25C5A964-A2AE-4310-9FE8-CD86088CA129}" type="pres">
      <dgm:prSet presAssocID="{F7928892-E32A-43C1-BD41-583B2A0DADD2}" presName="dummy3a" presStyleCnt="0"/>
      <dgm:spPr/>
    </dgm:pt>
    <dgm:pt modelId="{F71EF779-2AAD-4DD1-BDDB-BF49AA2D4116}" type="pres">
      <dgm:prSet presAssocID="{F7928892-E32A-43C1-BD41-583B2A0DADD2}" presName="dummy3b" presStyleCnt="0"/>
      <dgm:spPr/>
    </dgm:pt>
    <dgm:pt modelId="{A0CA889C-CF70-4A39-A493-F90CF4BB0974}" type="pres">
      <dgm:prSet presAssocID="{F7928892-E32A-43C1-BD41-583B2A0DADD2}" presName="wedge3Tx" presStyleLbl="node1" presStyleIdx="2" presStyleCnt="3">
        <dgm:presLayoutVars>
          <dgm:chMax val="0"/>
          <dgm:chPref val="0"/>
          <dgm:bulletEnabled val="1"/>
        </dgm:presLayoutVars>
      </dgm:prSet>
      <dgm:spPr/>
    </dgm:pt>
    <dgm:pt modelId="{15F31B54-DF56-4DFE-8341-9F79B2F28F02}" type="pres">
      <dgm:prSet presAssocID="{A4BADC0D-4775-4123-9D17-73C2AE62FDFB}" presName="arrowWedge1" presStyleLbl="fgSibTrans2D1" presStyleIdx="0" presStyleCnt="3"/>
      <dgm:spPr>
        <a:solidFill>
          <a:schemeClr val="accent4">
            <a:lumMod val="40000"/>
            <a:lumOff val="60000"/>
          </a:schemeClr>
        </a:solidFill>
        <a:ln>
          <a:solidFill>
            <a:schemeClr val="accent4">
              <a:lumMod val="40000"/>
              <a:lumOff val="60000"/>
            </a:schemeClr>
          </a:solidFill>
        </a:ln>
      </dgm:spPr>
    </dgm:pt>
    <dgm:pt modelId="{63B70239-880C-4990-A9D5-549D731EF671}" type="pres">
      <dgm:prSet presAssocID="{35F775FB-7801-4E97-906D-C74D5A6A0527}" presName="arrowWedge2" presStyleLbl="fgSibTrans2D1" presStyleIdx="1" presStyleCnt="3"/>
      <dgm:spPr>
        <a:solidFill>
          <a:schemeClr val="accent4">
            <a:lumMod val="40000"/>
            <a:lumOff val="60000"/>
          </a:schemeClr>
        </a:solidFill>
        <a:ln>
          <a:solidFill>
            <a:schemeClr val="accent4">
              <a:lumMod val="40000"/>
              <a:lumOff val="60000"/>
            </a:schemeClr>
          </a:solidFill>
        </a:ln>
      </dgm:spPr>
    </dgm:pt>
    <dgm:pt modelId="{86A34A40-E25E-4D90-867B-78FA61C3DC4B}" type="pres">
      <dgm:prSet presAssocID="{27BD0909-8F63-44E7-811A-D808BC7A7397}" presName="arrowWedge3" presStyleLbl="fgSibTrans2D1" presStyleIdx="2" presStyleCnt="3"/>
      <dgm:spPr>
        <a:solidFill>
          <a:schemeClr val="accent4">
            <a:lumMod val="40000"/>
            <a:lumOff val="60000"/>
          </a:schemeClr>
        </a:solidFill>
        <a:ln>
          <a:solidFill>
            <a:schemeClr val="accent4">
              <a:lumMod val="40000"/>
              <a:lumOff val="60000"/>
            </a:schemeClr>
          </a:solidFill>
        </a:ln>
      </dgm:spPr>
    </dgm:pt>
  </dgm:ptLst>
  <dgm:cxnLst>
    <dgm:cxn modelId="{16562536-2AAB-4708-877B-336716BA18C0}" type="presOf" srcId="{6588FC64-EA98-4FA9-AEB6-D7FE09D8B121}" destId="{EAA16B2F-AD26-4F51-9232-133EEC3DE277}" srcOrd="1" destOrd="0" presId="urn:microsoft.com/office/officeart/2005/8/layout/cycle8"/>
    <dgm:cxn modelId="{A365A539-1639-4C8C-B8FE-B8E47E361B25}" type="presOf" srcId="{7ED625B4-3CAE-46A3-8981-4AFEE5D93864}" destId="{D2562913-46EA-4F36-A6A5-0E5AF6C490F3}" srcOrd="0" destOrd="0" presId="urn:microsoft.com/office/officeart/2005/8/layout/cycle8"/>
    <dgm:cxn modelId="{15A09766-8875-4B6D-87EC-2E503FD70DD4}" type="presOf" srcId="{F7928892-E32A-43C1-BD41-583B2A0DADD2}" destId="{88387E3E-9943-4CFD-A304-E9A8F9CD71FD}" srcOrd="0" destOrd="0" presId="urn:microsoft.com/office/officeart/2005/8/layout/cycle8"/>
    <dgm:cxn modelId="{6EDF648E-EC90-4977-B8B7-251F19D80200}" type="presOf" srcId="{3901D347-B1FB-4C2B-8042-84A3A9BCB032}" destId="{C01107C6-E490-4BC9-BA25-B722475A1199}" srcOrd="1" destOrd="0" presId="urn:microsoft.com/office/officeart/2005/8/layout/cycle8"/>
    <dgm:cxn modelId="{CB4403BD-5BFB-4DBF-863E-39276FB1FC07}" type="presOf" srcId="{6588FC64-EA98-4FA9-AEB6-D7FE09D8B121}" destId="{8D12C749-075C-4129-9E56-FFDBDA447449}" srcOrd="0" destOrd="0" presId="urn:microsoft.com/office/officeart/2005/8/layout/cycle8"/>
    <dgm:cxn modelId="{51016DD4-FAB2-43FC-9E58-9D751C2F5FD4}" srcId="{F7928892-E32A-43C1-BD41-583B2A0DADD2}" destId="{7ED625B4-3CAE-46A3-8981-4AFEE5D93864}" srcOrd="2" destOrd="0" parTransId="{6EE10047-361F-4110-8FD4-B816C50A599B}" sibTransId="{27BD0909-8F63-44E7-811A-D808BC7A7397}"/>
    <dgm:cxn modelId="{15E7EED8-109C-4D90-8059-B4D72CF85402}" type="presOf" srcId="{7ED625B4-3CAE-46A3-8981-4AFEE5D93864}" destId="{A0CA889C-CF70-4A39-A493-F90CF4BB0974}" srcOrd="1" destOrd="0" presId="urn:microsoft.com/office/officeart/2005/8/layout/cycle8"/>
    <dgm:cxn modelId="{D27C46E2-30F6-49C1-9A4B-3AA186F26F52}" type="presOf" srcId="{3901D347-B1FB-4C2B-8042-84A3A9BCB032}" destId="{07212549-29D9-40E8-9723-9984FA70E6E6}" srcOrd="0" destOrd="0" presId="urn:microsoft.com/office/officeart/2005/8/layout/cycle8"/>
    <dgm:cxn modelId="{CA0EADE9-8558-4D7A-8A36-BB02682F5411}" srcId="{F7928892-E32A-43C1-BD41-583B2A0DADD2}" destId="{6588FC64-EA98-4FA9-AEB6-D7FE09D8B121}" srcOrd="0" destOrd="0" parTransId="{3E75285C-1203-4447-BA33-F580610D1C4F}" sibTransId="{A4BADC0D-4775-4123-9D17-73C2AE62FDFB}"/>
    <dgm:cxn modelId="{1F7621F5-B840-4A8B-908A-7A2E53D1AEFD}" srcId="{F7928892-E32A-43C1-BD41-583B2A0DADD2}" destId="{3901D347-B1FB-4C2B-8042-84A3A9BCB032}" srcOrd="1" destOrd="0" parTransId="{313819FA-FA4D-426B-8A67-ED7D9156CB97}" sibTransId="{35F775FB-7801-4E97-906D-C74D5A6A0527}"/>
    <dgm:cxn modelId="{38BB3718-574A-4436-AA74-4BF514F73E9F}" type="presParOf" srcId="{88387E3E-9943-4CFD-A304-E9A8F9CD71FD}" destId="{8D12C749-075C-4129-9E56-FFDBDA447449}" srcOrd="0" destOrd="0" presId="urn:microsoft.com/office/officeart/2005/8/layout/cycle8"/>
    <dgm:cxn modelId="{96B4C40B-E326-4362-B192-689D2AD7D212}" type="presParOf" srcId="{88387E3E-9943-4CFD-A304-E9A8F9CD71FD}" destId="{DF4FE7CB-90F9-40E2-B8BB-7AA8F29492EB}" srcOrd="1" destOrd="0" presId="urn:microsoft.com/office/officeart/2005/8/layout/cycle8"/>
    <dgm:cxn modelId="{18AF3847-4C97-4D56-8DD4-4067EC839A19}" type="presParOf" srcId="{88387E3E-9943-4CFD-A304-E9A8F9CD71FD}" destId="{88FAD1CD-3E13-4F42-BABD-C37D5E1D9B55}" srcOrd="2" destOrd="0" presId="urn:microsoft.com/office/officeart/2005/8/layout/cycle8"/>
    <dgm:cxn modelId="{5B2A6A11-62C1-41B2-B8B9-A29866252828}" type="presParOf" srcId="{88387E3E-9943-4CFD-A304-E9A8F9CD71FD}" destId="{EAA16B2F-AD26-4F51-9232-133EEC3DE277}" srcOrd="3" destOrd="0" presId="urn:microsoft.com/office/officeart/2005/8/layout/cycle8"/>
    <dgm:cxn modelId="{BB296325-4B87-41E6-BDDD-1D35D894EE08}" type="presParOf" srcId="{88387E3E-9943-4CFD-A304-E9A8F9CD71FD}" destId="{07212549-29D9-40E8-9723-9984FA70E6E6}" srcOrd="4" destOrd="0" presId="urn:microsoft.com/office/officeart/2005/8/layout/cycle8"/>
    <dgm:cxn modelId="{AA6EED37-5ADF-43DF-8481-9EAF1E82C85F}" type="presParOf" srcId="{88387E3E-9943-4CFD-A304-E9A8F9CD71FD}" destId="{CD0DFDB0-12E5-4280-9131-D5196F7DD046}" srcOrd="5" destOrd="0" presId="urn:microsoft.com/office/officeart/2005/8/layout/cycle8"/>
    <dgm:cxn modelId="{211851B4-1F0E-4889-94BA-35BA5294972A}" type="presParOf" srcId="{88387E3E-9943-4CFD-A304-E9A8F9CD71FD}" destId="{D42621BB-D148-4505-BB28-57B9975F9576}" srcOrd="6" destOrd="0" presId="urn:microsoft.com/office/officeart/2005/8/layout/cycle8"/>
    <dgm:cxn modelId="{3A94F18B-5135-440F-AA7B-48784FE71FD4}" type="presParOf" srcId="{88387E3E-9943-4CFD-A304-E9A8F9CD71FD}" destId="{C01107C6-E490-4BC9-BA25-B722475A1199}" srcOrd="7" destOrd="0" presId="urn:microsoft.com/office/officeart/2005/8/layout/cycle8"/>
    <dgm:cxn modelId="{C6D33A65-8E39-4841-871C-EE1719EB645B}" type="presParOf" srcId="{88387E3E-9943-4CFD-A304-E9A8F9CD71FD}" destId="{D2562913-46EA-4F36-A6A5-0E5AF6C490F3}" srcOrd="8" destOrd="0" presId="urn:microsoft.com/office/officeart/2005/8/layout/cycle8"/>
    <dgm:cxn modelId="{5317447D-E6BB-48A1-9FB3-73F2A43F4147}" type="presParOf" srcId="{88387E3E-9943-4CFD-A304-E9A8F9CD71FD}" destId="{25C5A964-A2AE-4310-9FE8-CD86088CA129}" srcOrd="9" destOrd="0" presId="urn:microsoft.com/office/officeart/2005/8/layout/cycle8"/>
    <dgm:cxn modelId="{2FC6E64D-8DC0-4D79-9479-B696B3306CF5}" type="presParOf" srcId="{88387E3E-9943-4CFD-A304-E9A8F9CD71FD}" destId="{F71EF779-2AAD-4DD1-BDDB-BF49AA2D4116}" srcOrd="10" destOrd="0" presId="urn:microsoft.com/office/officeart/2005/8/layout/cycle8"/>
    <dgm:cxn modelId="{E18B4114-F4F7-4573-8483-124EAC42B011}" type="presParOf" srcId="{88387E3E-9943-4CFD-A304-E9A8F9CD71FD}" destId="{A0CA889C-CF70-4A39-A493-F90CF4BB0974}" srcOrd="11" destOrd="0" presId="urn:microsoft.com/office/officeart/2005/8/layout/cycle8"/>
    <dgm:cxn modelId="{F16B7AFA-F83D-42C8-89E6-4B0893F1FABC}" type="presParOf" srcId="{88387E3E-9943-4CFD-A304-E9A8F9CD71FD}" destId="{15F31B54-DF56-4DFE-8341-9F79B2F28F02}" srcOrd="12" destOrd="0" presId="urn:microsoft.com/office/officeart/2005/8/layout/cycle8"/>
    <dgm:cxn modelId="{114E3047-55FD-44EE-BF19-4B7ED6C55F09}" type="presParOf" srcId="{88387E3E-9943-4CFD-A304-E9A8F9CD71FD}" destId="{63B70239-880C-4990-A9D5-549D731EF671}" srcOrd="13" destOrd="0" presId="urn:microsoft.com/office/officeart/2005/8/layout/cycle8"/>
    <dgm:cxn modelId="{35764629-F11D-4364-9B8A-3156FE076EA5}" type="presParOf" srcId="{88387E3E-9943-4CFD-A304-E9A8F9CD71FD}" destId="{86A34A40-E25E-4D90-867B-78FA61C3DC4B}"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1ACDDB-7975-486F-8658-B43B6385D814}"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nl-BE"/>
        </a:p>
      </dgm:t>
    </dgm:pt>
    <dgm:pt modelId="{7F620213-3BAD-4FA8-A5B8-EE7925CE4EE6}">
      <dgm:prSet phldrT="[Tekst]" custT="1"/>
      <dgm:spPr>
        <a:solidFill>
          <a:srgbClr val="0E2548"/>
        </a:solidFill>
      </dgm:spPr>
      <dgm:t>
        <a:bodyPr/>
        <a:lstStyle/>
        <a:p>
          <a:r>
            <a:rPr lang="nl-BE" sz="2000" dirty="0"/>
            <a:t>Audit</a:t>
          </a:r>
          <a:endParaRPr lang="nl-BE" sz="1600" dirty="0"/>
        </a:p>
      </dgm:t>
    </dgm:pt>
    <dgm:pt modelId="{23C958B2-2E50-4B17-B35A-BB712B7CECEB}" type="parTrans" cxnId="{0DFEB925-6E2D-410A-960A-94A184C71413}">
      <dgm:prSet/>
      <dgm:spPr/>
      <dgm:t>
        <a:bodyPr/>
        <a:lstStyle/>
        <a:p>
          <a:endParaRPr lang="nl-BE"/>
        </a:p>
      </dgm:t>
    </dgm:pt>
    <dgm:pt modelId="{C460B0DE-BA32-41AE-A478-AA14D672E533}" type="sibTrans" cxnId="{0DFEB925-6E2D-410A-960A-94A184C71413}">
      <dgm:prSet/>
      <dgm:spPr/>
      <dgm:t>
        <a:bodyPr/>
        <a:lstStyle/>
        <a:p>
          <a:endParaRPr lang="nl-BE"/>
        </a:p>
      </dgm:t>
    </dgm:pt>
    <dgm:pt modelId="{7FB33B14-9AAD-47BC-8987-62CBBBEB99F1}">
      <dgm:prSet phldrT="[Tekst]"/>
      <dgm:spPr>
        <a:solidFill>
          <a:schemeClr val="accent4">
            <a:lumMod val="20000"/>
            <a:lumOff val="80000"/>
            <a:alpha val="90000"/>
          </a:schemeClr>
        </a:solidFill>
      </dgm:spPr>
      <dgm:t>
        <a:bodyPr/>
        <a:lstStyle/>
        <a:p>
          <a:r>
            <a:rPr lang="nl-BE" dirty="0"/>
            <a:t>Technical </a:t>
          </a:r>
        </a:p>
      </dgm:t>
    </dgm:pt>
    <dgm:pt modelId="{E6F9E400-596F-4E9B-B2DA-5472B298487D}" type="parTrans" cxnId="{75166FAD-4FCC-441A-B727-41CC9094913D}">
      <dgm:prSet/>
      <dgm:spPr/>
      <dgm:t>
        <a:bodyPr/>
        <a:lstStyle/>
        <a:p>
          <a:endParaRPr lang="nl-BE"/>
        </a:p>
      </dgm:t>
    </dgm:pt>
    <dgm:pt modelId="{8DD93DE1-D590-4800-956D-D93EC0ED5D04}" type="sibTrans" cxnId="{75166FAD-4FCC-441A-B727-41CC9094913D}">
      <dgm:prSet/>
      <dgm:spPr/>
      <dgm:t>
        <a:bodyPr/>
        <a:lstStyle/>
        <a:p>
          <a:endParaRPr lang="nl-BE"/>
        </a:p>
      </dgm:t>
    </dgm:pt>
    <dgm:pt modelId="{8D2FAC02-45BC-4028-8489-C2F376033E46}">
      <dgm:prSet phldrT="[Tekst]"/>
      <dgm:spPr>
        <a:solidFill>
          <a:schemeClr val="accent4">
            <a:lumMod val="20000"/>
            <a:lumOff val="80000"/>
            <a:alpha val="90000"/>
          </a:schemeClr>
        </a:solidFill>
      </dgm:spPr>
      <dgm:t>
        <a:bodyPr/>
        <a:lstStyle/>
        <a:p>
          <a:r>
            <a:rPr lang="nl-BE" dirty="0"/>
            <a:t>Legal</a:t>
          </a:r>
        </a:p>
      </dgm:t>
    </dgm:pt>
    <dgm:pt modelId="{16DB6372-C2D4-4289-9288-F152396271DF}" type="parTrans" cxnId="{A85D2927-089A-4502-A03F-1F83A69026B6}">
      <dgm:prSet/>
      <dgm:spPr/>
      <dgm:t>
        <a:bodyPr/>
        <a:lstStyle/>
        <a:p>
          <a:endParaRPr lang="nl-BE"/>
        </a:p>
      </dgm:t>
    </dgm:pt>
    <dgm:pt modelId="{CC34FF5F-2DFF-429F-88D7-02706C626397}" type="sibTrans" cxnId="{A85D2927-089A-4502-A03F-1F83A69026B6}">
      <dgm:prSet/>
      <dgm:spPr/>
      <dgm:t>
        <a:bodyPr/>
        <a:lstStyle/>
        <a:p>
          <a:endParaRPr lang="nl-BE"/>
        </a:p>
      </dgm:t>
    </dgm:pt>
    <dgm:pt modelId="{F02F7B2A-9002-482E-AAE0-7A3ABABBDA86}">
      <dgm:prSet phldrT="[Tekst]" custT="1"/>
      <dgm:spPr>
        <a:solidFill>
          <a:srgbClr val="A47E33"/>
        </a:solidFill>
      </dgm:spPr>
      <dgm:t>
        <a:bodyPr/>
        <a:lstStyle/>
        <a:p>
          <a:r>
            <a:rPr lang="nl-BE" sz="2000" dirty="0"/>
            <a:t>Analyse</a:t>
          </a:r>
          <a:endParaRPr lang="nl-BE" sz="1600" dirty="0"/>
        </a:p>
      </dgm:t>
    </dgm:pt>
    <dgm:pt modelId="{5DCBA897-3597-4F88-A4C9-0A6F16A8C669}" type="parTrans" cxnId="{03D0D3BF-D515-4BFA-965F-23575337BBC9}">
      <dgm:prSet/>
      <dgm:spPr/>
      <dgm:t>
        <a:bodyPr/>
        <a:lstStyle/>
        <a:p>
          <a:endParaRPr lang="nl-BE"/>
        </a:p>
      </dgm:t>
    </dgm:pt>
    <dgm:pt modelId="{AED304CB-FE7F-4586-965D-346FB3F75132}" type="sibTrans" cxnId="{03D0D3BF-D515-4BFA-965F-23575337BBC9}">
      <dgm:prSet/>
      <dgm:spPr/>
      <dgm:t>
        <a:bodyPr/>
        <a:lstStyle/>
        <a:p>
          <a:endParaRPr lang="nl-BE"/>
        </a:p>
      </dgm:t>
    </dgm:pt>
    <dgm:pt modelId="{105FAD9F-E776-40E8-A87E-8A9FAC9308AF}">
      <dgm:prSet phldrT="[Tekst]"/>
      <dgm:spPr>
        <a:solidFill>
          <a:schemeClr val="accent4">
            <a:lumMod val="20000"/>
            <a:lumOff val="80000"/>
            <a:alpha val="90000"/>
          </a:schemeClr>
        </a:solidFill>
      </dgm:spPr>
      <dgm:t>
        <a:bodyPr/>
        <a:lstStyle/>
        <a:p>
          <a:r>
            <a:rPr lang="nl-BE" dirty="0" err="1"/>
            <a:t>Crown</a:t>
          </a:r>
          <a:r>
            <a:rPr lang="nl-BE" dirty="0"/>
            <a:t> </a:t>
          </a:r>
          <a:r>
            <a:rPr lang="nl-BE" dirty="0" err="1"/>
            <a:t>jewels</a:t>
          </a:r>
          <a:endParaRPr lang="nl-BE" dirty="0"/>
        </a:p>
      </dgm:t>
    </dgm:pt>
    <dgm:pt modelId="{29796251-97C5-479F-8392-F684C3B6B113}" type="parTrans" cxnId="{81546215-7C1E-4622-BB50-AE20989B5640}">
      <dgm:prSet/>
      <dgm:spPr/>
      <dgm:t>
        <a:bodyPr/>
        <a:lstStyle/>
        <a:p>
          <a:endParaRPr lang="nl-BE"/>
        </a:p>
      </dgm:t>
    </dgm:pt>
    <dgm:pt modelId="{830F4437-A82A-49A3-9482-05803F223E2D}" type="sibTrans" cxnId="{81546215-7C1E-4622-BB50-AE20989B5640}">
      <dgm:prSet/>
      <dgm:spPr/>
      <dgm:t>
        <a:bodyPr/>
        <a:lstStyle/>
        <a:p>
          <a:endParaRPr lang="nl-BE"/>
        </a:p>
      </dgm:t>
    </dgm:pt>
    <dgm:pt modelId="{F91A7C04-FA12-4252-AF24-6B8137D4E396}">
      <dgm:prSet phldrT="[Tekst]"/>
      <dgm:spPr>
        <a:solidFill>
          <a:schemeClr val="accent4">
            <a:lumMod val="20000"/>
            <a:lumOff val="80000"/>
            <a:alpha val="90000"/>
          </a:schemeClr>
        </a:solidFill>
      </dgm:spPr>
      <dgm:t>
        <a:bodyPr/>
        <a:lstStyle/>
        <a:p>
          <a:r>
            <a:rPr lang="nl-BE" dirty="0" err="1"/>
            <a:t>Vendor</a:t>
          </a:r>
          <a:r>
            <a:rPr lang="nl-BE" dirty="0"/>
            <a:t> assessment</a:t>
          </a:r>
        </a:p>
      </dgm:t>
    </dgm:pt>
    <dgm:pt modelId="{2BAE4C57-E8BF-4E58-B802-0F5F39C850D3}" type="parTrans" cxnId="{B42C279B-CA55-454B-B82A-CB074ABF3A88}">
      <dgm:prSet/>
      <dgm:spPr/>
      <dgm:t>
        <a:bodyPr/>
        <a:lstStyle/>
        <a:p>
          <a:endParaRPr lang="nl-BE"/>
        </a:p>
      </dgm:t>
    </dgm:pt>
    <dgm:pt modelId="{A1186BC4-F513-4C2F-9B0B-98F3AA0FCB40}" type="sibTrans" cxnId="{B42C279B-CA55-454B-B82A-CB074ABF3A88}">
      <dgm:prSet/>
      <dgm:spPr/>
      <dgm:t>
        <a:bodyPr/>
        <a:lstStyle/>
        <a:p>
          <a:endParaRPr lang="nl-BE"/>
        </a:p>
      </dgm:t>
    </dgm:pt>
    <dgm:pt modelId="{E219E340-6F7A-420C-A775-739FA39A2C0E}">
      <dgm:prSet phldrT="[Tekst]" custT="1"/>
      <dgm:spPr>
        <a:solidFill>
          <a:srgbClr val="0E2548"/>
        </a:solidFill>
      </dgm:spPr>
      <dgm:t>
        <a:bodyPr/>
        <a:lstStyle/>
        <a:p>
          <a:r>
            <a:rPr lang="nl-BE" sz="2000" dirty="0"/>
            <a:t>Approach</a:t>
          </a:r>
          <a:endParaRPr lang="nl-BE" sz="1600" dirty="0"/>
        </a:p>
      </dgm:t>
    </dgm:pt>
    <dgm:pt modelId="{04CF3C79-B95F-47D2-9ED8-A39ACD1F23DD}" type="parTrans" cxnId="{5F3F72F3-BF69-49FB-96F1-347B45C69A17}">
      <dgm:prSet/>
      <dgm:spPr/>
      <dgm:t>
        <a:bodyPr/>
        <a:lstStyle/>
        <a:p>
          <a:endParaRPr lang="nl-BE"/>
        </a:p>
      </dgm:t>
    </dgm:pt>
    <dgm:pt modelId="{C48D995A-5E3A-4EC8-9EC5-1BBE898B2D58}" type="sibTrans" cxnId="{5F3F72F3-BF69-49FB-96F1-347B45C69A17}">
      <dgm:prSet/>
      <dgm:spPr/>
      <dgm:t>
        <a:bodyPr/>
        <a:lstStyle/>
        <a:p>
          <a:endParaRPr lang="nl-BE"/>
        </a:p>
      </dgm:t>
    </dgm:pt>
    <dgm:pt modelId="{03E8E245-5A39-43D3-ADDD-D6B82AAF2D5F}">
      <dgm:prSet phldrT="[Tekst]"/>
      <dgm:spPr>
        <a:solidFill>
          <a:schemeClr val="accent4">
            <a:lumMod val="20000"/>
            <a:lumOff val="80000"/>
            <a:alpha val="90000"/>
          </a:schemeClr>
        </a:solidFill>
      </dgm:spPr>
      <dgm:t>
        <a:bodyPr/>
        <a:lstStyle/>
        <a:p>
          <a:r>
            <a:rPr lang="nl-BE" dirty="0"/>
            <a:t>Security </a:t>
          </a:r>
          <a:r>
            <a:rPr lang="nl-BE" dirty="0" err="1"/>
            <a:t>measures</a:t>
          </a:r>
          <a:endParaRPr lang="nl-BE" dirty="0"/>
        </a:p>
      </dgm:t>
    </dgm:pt>
    <dgm:pt modelId="{4CBEA6EC-9352-4E85-851E-DB7CA5FEC615}" type="parTrans" cxnId="{E73DEC00-E7FC-4097-9EFC-357E39120F8D}">
      <dgm:prSet/>
      <dgm:spPr/>
      <dgm:t>
        <a:bodyPr/>
        <a:lstStyle/>
        <a:p>
          <a:endParaRPr lang="nl-BE"/>
        </a:p>
      </dgm:t>
    </dgm:pt>
    <dgm:pt modelId="{C163EAD7-D63B-4A62-AA54-B2F2159C02C5}" type="sibTrans" cxnId="{E73DEC00-E7FC-4097-9EFC-357E39120F8D}">
      <dgm:prSet/>
      <dgm:spPr/>
      <dgm:t>
        <a:bodyPr/>
        <a:lstStyle/>
        <a:p>
          <a:endParaRPr lang="nl-BE"/>
        </a:p>
      </dgm:t>
    </dgm:pt>
    <dgm:pt modelId="{F12299D4-2FC9-4A1D-87B2-995A7DE2F046}">
      <dgm:prSet phldrT="[Tekst]"/>
      <dgm:spPr>
        <a:solidFill>
          <a:schemeClr val="accent4">
            <a:lumMod val="20000"/>
            <a:lumOff val="80000"/>
            <a:alpha val="90000"/>
          </a:schemeClr>
        </a:solidFill>
      </dgm:spPr>
      <dgm:t>
        <a:bodyPr/>
        <a:lstStyle/>
        <a:p>
          <a:r>
            <a:rPr lang="nl-BE" dirty="0" err="1"/>
            <a:t>Contractual</a:t>
          </a:r>
          <a:r>
            <a:rPr lang="nl-BE" dirty="0"/>
            <a:t> </a:t>
          </a:r>
          <a:r>
            <a:rPr lang="nl-BE" dirty="0" err="1"/>
            <a:t>framework</a:t>
          </a:r>
          <a:endParaRPr lang="nl-BE" dirty="0"/>
        </a:p>
      </dgm:t>
    </dgm:pt>
    <dgm:pt modelId="{971339F7-E64A-4DCA-9F5B-BF60D2B18933}" type="parTrans" cxnId="{E764693A-C49D-4B69-93E2-693794D5719C}">
      <dgm:prSet/>
      <dgm:spPr/>
      <dgm:t>
        <a:bodyPr/>
        <a:lstStyle/>
        <a:p>
          <a:endParaRPr lang="nl-BE"/>
        </a:p>
      </dgm:t>
    </dgm:pt>
    <dgm:pt modelId="{086033B0-EB6D-4F18-912C-F4BE9CA1EF67}" type="sibTrans" cxnId="{E764693A-C49D-4B69-93E2-693794D5719C}">
      <dgm:prSet/>
      <dgm:spPr/>
      <dgm:t>
        <a:bodyPr/>
        <a:lstStyle/>
        <a:p>
          <a:endParaRPr lang="nl-BE"/>
        </a:p>
      </dgm:t>
    </dgm:pt>
    <dgm:pt modelId="{E0073187-3EF3-4719-A446-F636334A0B22}">
      <dgm:prSet phldrT="[Tekst]"/>
      <dgm:spPr>
        <a:solidFill>
          <a:schemeClr val="accent4">
            <a:lumMod val="20000"/>
            <a:lumOff val="80000"/>
            <a:alpha val="90000"/>
          </a:schemeClr>
        </a:solidFill>
      </dgm:spPr>
      <dgm:t>
        <a:bodyPr/>
        <a:lstStyle/>
        <a:p>
          <a:r>
            <a:rPr lang="nl-BE" dirty="0" err="1"/>
            <a:t>Policies</a:t>
          </a:r>
          <a:r>
            <a:rPr lang="nl-BE" dirty="0"/>
            <a:t> + </a:t>
          </a:r>
          <a:r>
            <a:rPr lang="nl-BE" dirty="0" err="1"/>
            <a:t>reporting</a:t>
          </a:r>
          <a:r>
            <a:rPr lang="nl-BE" dirty="0"/>
            <a:t> </a:t>
          </a:r>
          <a:r>
            <a:rPr lang="nl-BE" dirty="0" err="1"/>
            <a:t>obligation</a:t>
          </a:r>
          <a:endParaRPr lang="nl-BE" dirty="0"/>
        </a:p>
      </dgm:t>
    </dgm:pt>
    <dgm:pt modelId="{240C91AF-9C12-4F14-9BA6-96087E79DD6C}" type="parTrans" cxnId="{6661EE83-EBA4-4349-AB93-37D4B1B3CA82}">
      <dgm:prSet/>
      <dgm:spPr/>
      <dgm:t>
        <a:bodyPr/>
        <a:lstStyle/>
        <a:p>
          <a:endParaRPr lang="nl-BE"/>
        </a:p>
      </dgm:t>
    </dgm:pt>
    <dgm:pt modelId="{9CCE5D2B-AC47-444F-9AED-2DD0F00AA2F7}" type="sibTrans" cxnId="{6661EE83-EBA4-4349-AB93-37D4B1B3CA82}">
      <dgm:prSet/>
      <dgm:spPr/>
      <dgm:t>
        <a:bodyPr/>
        <a:lstStyle/>
        <a:p>
          <a:endParaRPr lang="nl-BE"/>
        </a:p>
      </dgm:t>
    </dgm:pt>
    <dgm:pt modelId="{25BC1740-8367-466C-9DE2-CA2DFF6B9223}">
      <dgm:prSet phldrT="[Tekst]" custT="1"/>
      <dgm:spPr>
        <a:solidFill>
          <a:srgbClr val="A47E33"/>
        </a:solidFill>
      </dgm:spPr>
      <dgm:t>
        <a:bodyPr/>
        <a:lstStyle/>
        <a:p>
          <a:r>
            <a:rPr lang="nl-BE" sz="2000" dirty="0"/>
            <a:t>Compliance</a:t>
          </a:r>
          <a:endParaRPr lang="nl-BE" sz="1600" dirty="0"/>
        </a:p>
      </dgm:t>
    </dgm:pt>
    <dgm:pt modelId="{87847D34-3C0C-48DB-97A5-3ED616186FD0}" type="parTrans" cxnId="{E23DFFF6-4CB7-4B37-A0EF-245AF4D09B59}">
      <dgm:prSet/>
      <dgm:spPr/>
      <dgm:t>
        <a:bodyPr/>
        <a:lstStyle/>
        <a:p>
          <a:endParaRPr lang="nl-BE"/>
        </a:p>
      </dgm:t>
    </dgm:pt>
    <dgm:pt modelId="{0029507B-B372-4E03-8770-D69A315AFC80}" type="sibTrans" cxnId="{E23DFFF6-4CB7-4B37-A0EF-245AF4D09B59}">
      <dgm:prSet/>
      <dgm:spPr/>
      <dgm:t>
        <a:bodyPr/>
        <a:lstStyle/>
        <a:p>
          <a:endParaRPr lang="nl-BE"/>
        </a:p>
      </dgm:t>
    </dgm:pt>
    <dgm:pt modelId="{54C6B45A-60EB-4A53-BA75-D9EB2E0277F2}">
      <dgm:prSet phldrT="[Tekst]"/>
      <dgm:spPr>
        <a:solidFill>
          <a:schemeClr val="accent4">
            <a:lumMod val="20000"/>
            <a:lumOff val="80000"/>
            <a:alpha val="90000"/>
          </a:schemeClr>
        </a:solidFill>
      </dgm:spPr>
      <dgm:t>
        <a:bodyPr/>
        <a:lstStyle/>
        <a:p>
          <a:r>
            <a:rPr lang="nl-BE" dirty="0" err="1"/>
            <a:t>Certification</a:t>
          </a:r>
          <a:endParaRPr lang="nl-BE" dirty="0"/>
        </a:p>
      </dgm:t>
    </dgm:pt>
    <dgm:pt modelId="{D0BC0626-48BF-4512-AFF0-1943C0B28DE4}" type="parTrans" cxnId="{921C1BB0-0A0E-41C4-AECC-5937C9A00213}">
      <dgm:prSet/>
      <dgm:spPr/>
      <dgm:t>
        <a:bodyPr/>
        <a:lstStyle/>
        <a:p>
          <a:endParaRPr lang="nl-BE"/>
        </a:p>
      </dgm:t>
    </dgm:pt>
    <dgm:pt modelId="{EF36EB30-763C-4C7C-BA78-5F3E58973AE4}" type="sibTrans" cxnId="{921C1BB0-0A0E-41C4-AECC-5937C9A00213}">
      <dgm:prSet/>
      <dgm:spPr/>
      <dgm:t>
        <a:bodyPr/>
        <a:lstStyle/>
        <a:p>
          <a:endParaRPr lang="nl-BE"/>
        </a:p>
      </dgm:t>
    </dgm:pt>
    <dgm:pt modelId="{91FF33FB-88CE-4C19-A903-8A74D5054BEC}" type="pres">
      <dgm:prSet presAssocID="{431ACDDB-7975-486F-8658-B43B6385D814}" presName="Name0" presStyleCnt="0">
        <dgm:presLayoutVars>
          <dgm:dir/>
          <dgm:animLvl val="lvl"/>
          <dgm:resizeHandles val="exact"/>
        </dgm:presLayoutVars>
      </dgm:prSet>
      <dgm:spPr/>
    </dgm:pt>
    <dgm:pt modelId="{6CB4C18D-3CAE-45D5-AAF2-4E8E2130B47E}" type="pres">
      <dgm:prSet presAssocID="{25BC1740-8367-466C-9DE2-CA2DFF6B9223}" presName="boxAndChildren" presStyleCnt="0"/>
      <dgm:spPr/>
    </dgm:pt>
    <dgm:pt modelId="{F0CDA9A9-32E3-4CD7-B485-3BAA0CE9EB7B}" type="pres">
      <dgm:prSet presAssocID="{25BC1740-8367-466C-9DE2-CA2DFF6B9223}" presName="parentTextBox" presStyleLbl="node1" presStyleIdx="0" presStyleCnt="4"/>
      <dgm:spPr/>
    </dgm:pt>
    <dgm:pt modelId="{58573806-7F5F-4330-8E7A-40782516D8F6}" type="pres">
      <dgm:prSet presAssocID="{25BC1740-8367-466C-9DE2-CA2DFF6B9223}" presName="entireBox" presStyleLbl="node1" presStyleIdx="0" presStyleCnt="4"/>
      <dgm:spPr/>
    </dgm:pt>
    <dgm:pt modelId="{8FE69131-F581-437A-83B3-17779F21F02F}" type="pres">
      <dgm:prSet presAssocID="{25BC1740-8367-466C-9DE2-CA2DFF6B9223}" presName="descendantBox" presStyleCnt="0"/>
      <dgm:spPr/>
    </dgm:pt>
    <dgm:pt modelId="{C42D8529-161F-45B4-8B05-AF6C8DF0C682}" type="pres">
      <dgm:prSet presAssocID="{54C6B45A-60EB-4A53-BA75-D9EB2E0277F2}" presName="childTextBox" presStyleLbl="fgAccFollowNode1" presStyleIdx="0" presStyleCnt="8">
        <dgm:presLayoutVars>
          <dgm:bulletEnabled val="1"/>
        </dgm:presLayoutVars>
      </dgm:prSet>
      <dgm:spPr/>
    </dgm:pt>
    <dgm:pt modelId="{CE8FA7F4-4E0A-4A96-B57B-58D4F1FBFB47}" type="pres">
      <dgm:prSet presAssocID="{E0073187-3EF3-4719-A446-F636334A0B22}" presName="childTextBox" presStyleLbl="fgAccFollowNode1" presStyleIdx="1" presStyleCnt="8">
        <dgm:presLayoutVars>
          <dgm:bulletEnabled val="1"/>
        </dgm:presLayoutVars>
      </dgm:prSet>
      <dgm:spPr/>
    </dgm:pt>
    <dgm:pt modelId="{E9839A78-5D76-44FC-B5A9-A5106F252E7D}" type="pres">
      <dgm:prSet presAssocID="{C48D995A-5E3A-4EC8-9EC5-1BBE898B2D58}" presName="sp" presStyleCnt="0"/>
      <dgm:spPr/>
    </dgm:pt>
    <dgm:pt modelId="{396DE655-4B5F-4117-92F6-06FE651F4523}" type="pres">
      <dgm:prSet presAssocID="{E219E340-6F7A-420C-A775-739FA39A2C0E}" presName="arrowAndChildren" presStyleCnt="0"/>
      <dgm:spPr/>
    </dgm:pt>
    <dgm:pt modelId="{11AE233D-D638-467D-9281-B268C9A1B155}" type="pres">
      <dgm:prSet presAssocID="{E219E340-6F7A-420C-A775-739FA39A2C0E}" presName="parentTextArrow" presStyleLbl="node1" presStyleIdx="0" presStyleCnt="4"/>
      <dgm:spPr/>
    </dgm:pt>
    <dgm:pt modelId="{4691E1E7-5399-4743-B67D-04CB7E618D6C}" type="pres">
      <dgm:prSet presAssocID="{E219E340-6F7A-420C-A775-739FA39A2C0E}" presName="arrow" presStyleLbl="node1" presStyleIdx="1" presStyleCnt="4"/>
      <dgm:spPr/>
    </dgm:pt>
    <dgm:pt modelId="{E405031A-1318-4864-91A1-DA383010F301}" type="pres">
      <dgm:prSet presAssocID="{E219E340-6F7A-420C-A775-739FA39A2C0E}" presName="descendantArrow" presStyleCnt="0"/>
      <dgm:spPr/>
    </dgm:pt>
    <dgm:pt modelId="{6F19873C-D64B-40C6-94FC-C7D48D1154C7}" type="pres">
      <dgm:prSet presAssocID="{03E8E245-5A39-43D3-ADDD-D6B82AAF2D5F}" presName="childTextArrow" presStyleLbl="fgAccFollowNode1" presStyleIdx="2" presStyleCnt="8">
        <dgm:presLayoutVars>
          <dgm:bulletEnabled val="1"/>
        </dgm:presLayoutVars>
      </dgm:prSet>
      <dgm:spPr/>
    </dgm:pt>
    <dgm:pt modelId="{B8746870-E30C-4266-8012-3C060C2923F4}" type="pres">
      <dgm:prSet presAssocID="{F12299D4-2FC9-4A1D-87B2-995A7DE2F046}" presName="childTextArrow" presStyleLbl="fgAccFollowNode1" presStyleIdx="3" presStyleCnt="8">
        <dgm:presLayoutVars>
          <dgm:bulletEnabled val="1"/>
        </dgm:presLayoutVars>
      </dgm:prSet>
      <dgm:spPr/>
    </dgm:pt>
    <dgm:pt modelId="{417C6D69-0D43-43D6-823F-ACC4655A3BB2}" type="pres">
      <dgm:prSet presAssocID="{AED304CB-FE7F-4586-965D-346FB3F75132}" presName="sp" presStyleCnt="0"/>
      <dgm:spPr/>
    </dgm:pt>
    <dgm:pt modelId="{D3EFDF22-2686-4916-A05C-86CC11311DF3}" type="pres">
      <dgm:prSet presAssocID="{F02F7B2A-9002-482E-AAE0-7A3ABABBDA86}" presName="arrowAndChildren" presStyleCnt="0"/>
      <dgm:spPr/>
    </dgm:pt>
    <dgm:pt modelId="{FED1A64E-B25D-4906-9177-EEBA02D991A1}" type="pres">
      <dgm:prSet presAssocID="{F02F7B2A-9002-482E-AAE0-7A3ABABBDA86}" presName="parentTextArrow" presStyleLbl="node1" presStyleIdx="1" presStyleCnt="4"/>
      <dgm:spPr/>
    </dgm:pt>
    <dgm:pt modelId="{1AAF22A0-201C-4290-ACC1-5142B749BB7A}" type="pres">
      <dgm:prSet presAssocID="{F02F7B2A-9002-482E-AAE0-7A3ABABBDA86}" presName="arrow" presStyleLbl="node1" presStyleIdx="2" presStyleCnt="4"/>
      <dgm:spPr/>
    </dgm:pt>
    <dgm:pt modelId="{4891152F-95E4-41EB-9D5A-D91E5BB488E1}" type="pres">
      <dgm:prSet presAssocID="{F02F7B2A-9002-482E-AAE0-7A3ABABBDA86}" presName="descendantArrow" presStyleCnt="0"/>
      <dgm:spPr/>
    </dgm:pt>
    <dgm:pt modelId="{F01B2634-ACBC-440E-A1A2-F2EB1D24C192}" type="pres">
      <dgm:prSet presAssocID="{105FAD9F-E776-40E8-A87E-8A9FAC9308AF}" presName="childTextArrow" presStyleLbl="fgAccFollowNode1" presStyleIdx="4" presStyleCnt="8">
        <dgm:presLayoutVars>
          <dgm:bulletEnabled val="1"/>
        </dgm:presLayoutVars>
      </dgm:prSet>
      <dgm:spPr/>
    </dgm:pt>
    <dgm:pt modelId="{1C5E3C82-A753-451A-A56E-1A1D6872673E}" type="pres">
      <dgm:prSet presAssocID="{F91A7C04-FA12-4252-AF24-6B8137D4E396}" presName="childTextArrow" presStyleLbl="fgAccFollowNode1" presStyleIdx="5" presStyleCnt="8">
        <dgm:presLayoutVars>
          <dgm:bulletEnabled val="1"/>
        </dgm:presLayoutVars>
      </dgm:prSet>
      <dgm:spPr/>
    </dgm:pt>
    <dgm:pt modelId="{2ECB874F-BD70-4B97-AD61-5ADFAD2EEE06}" type="pres">
      <dgm:prSet presAssocID="{C460B0DE-BA32-41AE-A478-AA14D672E533}" presName="sp" presStyleCnt="0"/>
      <dgm:spPr/>
    </dgm:pt>
    <dgm:pt modelId="{388796DE-40B7-46D7-972C-C20F7A5FE945}" type="pres">
      <dgm:prSet presAssocID="{7F620213-3BAD-4FA8-A5B8-EE7925CE4EE6}" presName="arrowAndChildren" presStyleCnt="0"/>
      <dgm:spPr/>
    </dgm:pt>
    <dgm:pt modelId="{73B4F726-668E-45BF-B553-ECBC1D42C581}" type="pres">
      <dgm:prSet presAssocID="{7F620213-3BAD-4FA8-A5B8-EE7925CE4EE6}" presName="parentTextArrow" presStyleLbl="node1" presStyleIdx="2" presStyleCnt="4"/>
      <dgm:spPr/>
    </dgm:pt>
    <dgm:pt modelId="{34C07640-860B-470A-886F-047277AA205B}" type="pres">
      <dgm:prSet presAssocID="{7F620213-3BAD-4FA8-A5B8-EE7925CE4EE6}" presName="arrow" presStyleLbl="node1" presStyleIdx="3" presStyleCnt="4"/>
      <dgm:spPr/>
    </dgm:pt>
    <dgm:pt modelId="{6DD2F71A-3C91-48E1-9C9B-6CE8B8BC9FDA}" type="pres">
      <dgm:prSet presAssocID="{7F620213-3BAD-4FA8-A5B8-EE7925CE4EE6}" presName="descendantArrow" presStyleCnt="0"/>
      <dgm:spPr/>
    </dgm:pt>
    <dgm:pt modelId="{D99C2CA0-6B6D-4C1F-84B4-5AD4E016D242}" type="pres">
      <dgm:prSet presAssocID="{7FB33B14-9AAD-47BC-8987-62CBBBEB99F1}" presName="childTextArrow" presStyleLbl="fgAccFollowNode1" presStyleIdx="6" presStyleCnt="8">
        <dgm:presLayoutVars>
          <dgm:bulletEnabled val="1"/>
        </dgm:presLayoutVars>
      </dgm:prSet>
      <dgm:spPr/>
    </dgm:pt>
    <dgm:pt modelId="{850C3478-03D2-4C60-94C2-2168D3D607BC}" type="pres">
      <dgm:prSet presAssocID="{8D2FAC02-45BC-4028-8489-C2F376033E46}" presName="childTextArrow" presStyleLbl="fgAccFollowNode1" presStyleIdx="7" presStyleCnt="8">
        <dgm:presLayoutVars>
          <dgm:bulletEnabled val="1"/>
        </dgm:presLayoutVars>
      </dgm:prSet>
      <dgm:spPr/>
    </dgm:pt>
  </dgm:ptLst>
  <dgm:cxnLst>
    <dgm:cxn modelId="{E73DEC00-E7FC-4097-9EFC-357E39120F8D}" srcId="{E219E340-6F7A-420C-A775-739FA39A2C0E}" destId="{03E8E245-5A39-43D3-ADDD-D6B82AAF2D5F}" srcOrd="0" destOrd="0" parTransId="{4CBEA6EC-9352-4E85-851E-DB7CA5FEC615}" sibTransId="{C163EAD7-D63B-4A62-AA54-B2F2159C02C5}"/>
    <dgm:cxn modelId="{81546215-7C1E-4622-BB50-AE20989B5640}" srcId="{F02F7B2A-9002-482E-AAE0-7A3ABABBDA86}" destId="{105FAD9F-E776-40E8-A87E-8A9FAC9308AF}" srcOrd="0" destOrd="0" parTransId="{29796251-97C5-479F-8392-F684C3B6B113}" sibTransId="{830F4437-A82A-49A3-9482-05803F223E2D}"/>
    <dgm:cxn modelId="{829D231C-F982-41C4-9192-FD6F0314E310}" type="presOf" srcId="{F02F7B2A-9002-482E-AAE0-7A3ABABBDA86}" destId="{1AAF22A0-201C-4290-ACC1-5142B749BB7A}" srcOrd="1" destOrd="0" presId="urn:microsoft.com/office/officeart/2005/8/layout/process4"/>
    <dgm:cxn modelId="{0DFEB925-6E2D-410A-960A-94A184C71413}" srcId="{431ACDDB-7975-486F-8658-B43B6385D814}" destId="{7F620213-3BAD-4FA8-A5B8-EE7925CE4EE6}" srcOrd="0" destOrd="0" parTransId="{23C958B2-2E50-4B17-B35A-BB712B7CECEB}" sibTransId="{C460B0DE-BA32-41AE-A478-AA14D672E533}"/>
    <dgm:cxn modelId="{7BF34B26-A19D-466D-B917-B115C2AE0F83}" type="presOf" srcId="{E0073187-3EF3-4719-A446-F636334A0B22}" destId="{CE8FA7F4-4E0A-4A96-B57B-58D4F1FBFB47}" srcOrd="0" destOrd="0" presId="urn:microsoft.com/office/officeart/2005/8/layout/process4"/>
    <dgm:cxn modelId="{A85D2927-089A-4502-A03F-1F83A69026B6}" srcId="{7F620213-3BAD-4FA8-A5B8-EE7925CE4EE6}" destId="{8D2FAC02-45BC-4028-8489-C2F376033E46}" srcOrd="1" destOrd="0" parTransId="{16DB6372-C2D4-4289-9288-F152396271DF}" sibTransId="{CC34FF5F-2DFF-429F-88D7-02706C626397}"/>
    <dgm:cxn modelId="{731D5429-2FD9-4B54-B744-CFD1BB81F74C}" type="presOf" srcId="{7F620213-3BAD-4FA8-A5B8-EE7925CE4EE6}" destId="{73B4F726-668E-45BF-B553-ECBC1D42C581}" srcOrd="0" destOrd="0" presId="urn:microsoft.com/office/officeart/2005/8/layout/process4"/>
    <dgm:cxn modelId="{E764693A-C49D-4B69-93E2-693794D5719C}" srcId="{E219E340-6F7A-420C-A775-739FA39A2C0E}" destId="{F12299D4-2FC9-4A1D-87B2-995A7DE2F046}" srcOrd="1" destOrd="0" parTransId="{971339F7-E64A-4DCA-9F5B-BF60D2B18933}" sibTransId="{086033B0-EB6D-4F18-912C-F4BE9CA1EF67}"/>
    <dgm:cxn modelId="{866CE83A-D9CC-4DE6-8592-F13A06A56AC6}" type="presOf" srcId="{25BC1740-8367-466C-9DE2-CA2DFF6B9223}" destId="{F0CDA9A9-32E3-4CD7-B485-3BAA0CE9EB7B}" srcOrd="0" destOrd="0" presId="urn:microsoft.com/office/officeart/2005/8/layout/process4"/>
    <dgm:cxn modelId="{6530603F-277E-4AFD-8AE6-37788195EC91}" type="presOf" srcId="{E219E340-6F7A-420C-A775-739FA39A2C0E}" destId="{4691E1E7-5399-4743-B67D-04CB7E618D6C}" srcOrd="1" destOrd="0" presId="urn:microsoft.com/office/officeart/2005/8/layout/process4"/>
    <dgm:cxn modelId="{9E6BD859-D141-4952-BD3C-CB0C07D76A35}" type="presOf" srcId="{7F620213-3BAD-4FA8-A5B8-EE7925CE4EE6}" destId="{34C07640-860B-470A-886F-047277AA205B}" srcOrd="1" destOrd="0" presId="urn:microsoft.com/office/officeart/2005/8/layout/process4"/>
    <dgm:cxn modelId="{DA9D0669-5D37-4EC1-9CE3-CBBB4456EBE8}" type="presOf" srcId="{F91A7C04-FA12-4252-AF24-6B8137D4E396}" destId="{1C5E3C82-A753-451A-A56E-1A1D6872673E}" srcOrd="0" destOrd="0" presId="urn:microsoft.com/office/officeart/2005/8/layout/process4"/>
    <dgm:cxn modelId="{32E75D7E-C23D-4656-8D50-69D50651C138}" type="presOf" srcId="{7FB33B14-9AAD-47BC-8987-62CBBBEB99F1}" destId="{D99C2CA0-6B6D-4C1F-84B4-5AD4E016D242}" srcOrd="0" destOrd="0" presId="urn:microsoft.com/office/officeart/2005/8/layout/process4"/>
    <dgm:cxn modelId="{6661EE83-EBA4-4349-AB93-37D4B1B3CA82}" srcId="{25BC1740-8367-466C-9DE2-CA2DFF6B9223}" destId="{E0073187-3EF3-4719-A446-F636334A0B22}" srcOrd="1" destOrd="0" parTransId="{240C91AF-9C12-4F14-9BA6-96087E79DD6C}" sibTransId="{9CCE5D2B-AC47-444F-9AED-2DD0F00AA2F7}"/>
    <dgm:cxn modelId="{0DE9A78B-9E6C-487C-95C0-70D0CAC8A4DB}" type="presOf" srcId="{25BC1740-8367-466C-9DE2-CA2DFF6B9223}" destId="{58573806-7F5F-4330-8E7A-40782516D8F6}" srcOrd="1" destOrd="0" presId="urn:microsoft.com/office/officeart/2005/8/layout/process4"/>
    <dgm:cxn modelId="{0D53989A-740C-4822-901F-AAC3958FDECA}" type="presOf" srcId="{54C6B45A-60EB-4A53-BA75-D9EB2E0277F2}" destId="{C42D8529-161F-45B4-8B05-AF6C8DF0C682}" srcOrd="0" destOrd="0" presId="urn:microsoft.com/office/officeart/2005/8/layout/process4"/>
    <dgm:cxn modelId="{B42C279B-CA55-454B-B82A-CB074ABF3A88}" srcId="{F02F7B2A-9002-482E-AAE0-7A3ABABBDA86}" destId="{F91A7C04-FA12-4252-AF24-6B8137D4E396}" srcOrd="1" destOrd="0" parTransId="{2BAE4C57-E8BF-4E58-B802-0F5F39C850D3}" sibTransId="{A1186BC4-F513-4C2F-9B0B-98F3AA0FCB40}"/>
    <dgm:cxn modelId="{DC01F19F-7E0F-4D54-A7E7-C36B2F45C741}" type="presOf" srcId="{105FAD9F-E776-40E8-A87E-8A9FAC9308AF}" destId="{F01B2634-ACBC-440E-A1A2-F2EB1D24C192}" srcOrd="0" destOrd="0" presId="urn:microsoft.com/office/officeart/2005/8/layout/process4"/>
    <dgm:cxn modelId="{75166FAD-4FCC-441A-B727-41CC9094913D}" srcId="{7F620213-3BAD-4FA8-A5B8-EE7925CE4EE6}" destId="{7FB33B14-9AAD-47BC-8987-62CBBBEB99F1}" srcOrd="0" destOrd="0" parTransId="{E6F9E400-596F-4E9B-B2DA-5472B298487D}" sibTransId="{8DD93DE1-D590-4800-956D-D93EC0ED5D04}"/>
    <dgm:cxn modelId="{921C1BB0-0A0E-41C4-AECC-5937C9A00213}" srcId="{25BC1740-8367-466C-9DE2-CA2DFF6B9223}" destId="{54C6B45A-60EB-4A53-BA75-D9EB2E0277F2}" srcOrd="0" destOrd="0" parTransId="{D0BC0626-48BF-4512-AFF0-1943C0B28DE4}" sibTransId="{EF36EB30-763C-4C7C-BA78-5F3E58973AE4}"/>
    <dgm:cxn modelId="{523066B4-8195-4E01-B019-699FA3698CDB}" type="presOf" srcId="{E219E340-6F7A-420C-A775-739FA39A2C0E}" destId="{11AE233D-D638-467D-9281-B268C9A1B155}" srcOrd="0" destOrd="0" presId="urn:microsoft.com/office/officeart/2005/8/layout/process4"/>
    <dgm:cxn modelId="{AD3C8EB4-2CBF-4801-A988-98A8B9E8F6C8}" type="presOf" srcId="{03E8E245-5A39-43D3-ADDD-D6B82AAF2D5F}" destId="{6F19873C-D64B-40C6-94FC-C7D48D1154C7}" srcOrd="0" destOrd="0" presId="urn:microsoft.com/office/officeart/2005/8/layout/process4"/>
    <dgm:cxn modelId="{03D0D3BF-D515-4BFA-965F-23575337BBC9}" srcId="{431ACDDB-7975-486F-8658-B43B6385D814}" destId="{F02F7B2A-9002-482E-AAE0-7A3ABABBDA86}" srcOrd="1" destOrd="0" parTransId="{5DCBA897-3597-4F88-A4C9-0A6F16A8C669}" sibTransId="{AED304CB-FE7F-4586-965D-346FB3F75132}"/>
    <dgm:cxn modelId="{8C6A3DCA-8EE8-420B-A106-74CB3551A7AF}" type="presOf" srcId="{F02F7B2A-9002-482E-AAE0-7A3ABABBDA86}" destId="{FED1A64E-B25D-4906-9177-EEBA02D991A1}" srcOrd="0" destOrd="0" presId="urn:microsoft.com/office/officeart/2005/8/layout/process4"/>
    <dgm:cxn modelId="{8376C5CB-39EA-4087-A484-15391714BAC3}" type="presOf" srcId="{431ACDDB-7975-486F-8658-B43B6385D814}" destId="{91FF33FB-88CE-4C19-A903-8A74D5054BEC}" srcOrd="0" destOrd="0" presId="urn:microsoft.com/office/officeart/2005/8/layout/process4"/>
    <dgm:cxn modelId="{13D0BBE0-29B2-4F96-99BA-4ECBC74BD209}" type="presOf" srcId="{8D2FAC02-45BC-4028-8489-C2F376033E46}" destId="{850C3478-03D2-4C60-94C2-2168D3D607BC}" srcOrd="0" destOrd="0" presId="urn:microsoft.com/office/officeart/2005/8/layout/process4"/>
    <dgm:cxn modelId="{B5D919E3-6056-4061-978D-642C400FD7E4}" type="presOf" srcId="{F12299D4-2FC9-4A1D-87B2-995A7DE2F046}" destId="{B8746870-E30C-4266-8012-3C060C2923F4}" srcOrd="0" destOrd="0" presId="urn:microsoft.com/office/officeart/2005/8/layout/process4"/>
    <dgm:cxn modelId="{5F3F72F3-BF69-49FB-96F1-347B45C69A17}" srcId="{431ACDDB-7975-486F-8658-B43B6385D814}" destId="{E219E340-6F7A-420C-A775-739FA39A2C0E}" srcOrd="2" destOrd="0" parTransId="{04CF3C79-B95F-47D2-9ED8-A39ACD1F23DD}" sibTransId="{C48D995A-5E3A-4EC8-9EC5-1BBE898B2D58}"/>
    <dgm:cxn modelId="{E23DFFF6-4CB7-4B37-A0EF-245AF4D09B59}" srcId="{431ACDDB-7975-486F-8658-B43B6385D814}" destId="{25BC1740-8367-466C-9DE2-CA2DFF6B9223}" srcOrd="3" destOrd="0" parTransId="{87847D34-3C0C-48DB-97A5-3ED616186FD0}" sibTransId="{0029507B-B372-4E03-8770-D69A315AFC80}"/>
    <dgm:cxn modelId="{FEAC5922-5004-4B37-8E8D-6DD80EF1485A}" type="presParOf" srcId="{91FF33FB-88CE-4C19-A903-8A74D5054BEC}" destId="{6CB4C18D-3CAE-45D5-AAF2-4E8E2130B47E}" srcOrd="0" destOrd="0" presId="urn:microsoft.com/office/officeart/2005/8/layout/process4"/>
    <dgm:cxn modelId="{241199BA-CFC3-44D0-9D61-E4815AF99601}" type="presParOf" srcId="{6CB4C18D-3CAE-45D5-AAF2-4E8E2130B47E}" destId="{F0CDA9A9-32E3-4CD7-B485-3BAA0CE9EB7B}" srcOrd="0" destOrd="0" presId="urn:microsoft.com/office/officeart/2005/8/layout/process4"/>
    <dgm:cxn modelId="{5FE3041F-9EAB-448E-A0C1-98D6F718E247}" type="presParOf" srcId="{6CB4C18D-3CAE-45D5-AAF2-4E8E2130B47E}" destId="{58573806-7F5F-4330-8E7A-40782516D8F6}" srcOrd="1" destOrd="0" presId="urn:microsoft.com/office/officeart/2005/8/layout/process4"/>
    <dgm:cxn modelId="{6398EC1E-08FF-430D-B31F-3F046C7D0B3E}" type="presParOf" srcId="{6CB4C18D-3CAE-45D5-AAF2-4E8E2130B47E}" destId="{8FE69131-F581-437A-83B3-17779F21F02F}" srcOrd="2" destOrd="0" presId="urn:microsoft.com/office/officeart/2005/8/layout/process4"/>
    <dgm:cxn modelId="{7E131144-F373-4F29-9101-D906A0033B9C}" type="presParOf" srcId="{8FE69131-F581-437A-83B3-17779F21F02F}" destId="{C42D8529-161F-45B4-8B05-AF6C8DF0C682}" srcOrd="0" destOrd="0" presId="urn:microsoft.com/office/officeart/2005/8/layout/process4"/>
    <dgm:cxn modelId="{B51C0E4F-08E0-47F1-9E6D-BC0C620F0CAF}" type="presParOf" srcId="{8FE69131-F581-437A-83B3-17779F21F02F}" destId="{CE8FA7F4-4E0A-4A96-B57B-58D4F1FBFB47}" srcOrd="1" destOrd="0" presId="urn:microsoft.com/office/officeart/2005/8/layout/process4"/>
    <dgm:cxn modelId="{BF5FB28C-121E-4CD5-9E8B-35E92440865D}" type="presParOf" srcId="{91FF33FB-88CE-4C19-A903-8A74D5054BEC}" destId="{E9839A78-5D76-44FC-B5A9-A5106F252E7D}" srcOrd="1" destOrd="0" presId="urn:microsoft.com/office/officeart/2005/8/layout/process4"/>
    <dgm:cxn modelId="{D745DB49-2FF4-413B-B3FF-C29DC58F825F}" type="presParOf" srcId="{91FF33FB-88CE-4C19-A903-8A74D5054BEC}" destId="{396DE655-4B5F-4117-92F6-06FE651F4523}" srcOrd="2" destOrd="0" presId="urn:microsoft.com/office/officeart/2005/8/layout/process4"/>
    <dgm:cxn modelId="{855E80A5-15E7-4E46-83CB-E152C74A2125}" type="presParOf" srcId="{396DE655-4B5F-4117-92F6-06FE651F4523}" destId="{11AE233D-D638-467D-9281-B268C9A1B155}" srcOrd="0" destOrd="0" presId="urn:microsoft.com/office/officeart/2005/8/layout/process4"/>
    <dgm:cxn modelId="{F18E166D-ED25-4370-849B-49606E31ABEC}" type="presParOf" srcId="{396DE655-4B5F-4117-92F6-06FE651F4523}" destId="{4691E1E7-5399-4743-B67D-04CB7E618D6C}" srcOrd="1" destOrd="0" presId="urn:microsoft.com/office/officeart/2005/8/layout/process4"/>
    <dgm:cxn modelId="{37F401FD-F5F4-44AC-A8FD-1F18362A5D76}" type="presParOf" srcId="{396DE655-4B5F-4117-92F6-06FE651F4523}" destId="{E405031A-1318-4864-91A1-DA383010F301}" srcOrd="2" destOrd="0" presId="urn:microsoft.com/office/officeart/2005/8/layout/process4"/>
    <dgm:cxn modelId="{76D4E1DA-92A2-4AAE-8645-A48350EAAF8F}" type="presParOf" srcId="{E405031A-1318-4864-91A1-DA383010F301}" destId="{6F19873C-D64B-40C6-94FC-C7D48D1154C7}" srcOrd="0" destOrd="0" presId="urn:microsoft.com/office/officeart/2005/8/layout/process4"/>
    <dgm:cxn modelId="{5B1EDED4-B528-4893-A3E4-E16FA5D1BA56}" type="presParOf" srcId="{E405031A-1318-4864-91A1-DA383010F301}" destId="{B8746870-E30C-4266-8012-3C060C2923F4}" srcOrd="1" destOrd="0" presId="urn:microsoft.com/office/officeart/2005/8/layout/process4"/>
    <dgm:cxn modelId="{E368DF90-CF43-4FE7-ABB0-CEAB2BCC85FB}" type="presParOf" srcId="{91FF33FB-88CE-4C19-A903-8A74D5054BEC}" destId="{417C6D69-0D43-43D6-823F-ACC4655A3BB2}" srcOrd="3" destOrd="0" presId="urn:microsoft.com/office/officeart/2005/8/layout/process4"/>
    <dgm:cxn modelId="{4ADBCC08-B409-4900-A83B-5BCEB4914BB9}" type="presParOf" srcId="{91FF33FB-88CE-4C19-A903-8A74D5054BEC}" destId="{D3EFDF22-2686-4916-A05C-86CC11311DF3}" srcOrd="4" destOrd="0" presId="urn:microsoft.com/office/officeart/2005/8/layout/process4"/>
    <dgm:cxn modelId="{F71FE17F-F390-403F-BFE5-60A7480313A7}" type="presParOf" srcId="{D3EFDF22-2686-4916-A05C-86CC11311DF3}" destId="{FED1A64E-B25D-4906-9177-EEBA02D991A1}" srcOrd="0" destOrd="0" presId="urn:microsoft.com/office/officeart/2005/8/layout/process4"/>
    <dgm:cxn modelId="{61D88D1D-5068-46FB-BA12-4210CD57B692}" type="presParOf" srcId="{D3EFDF22-2686-4916-A05C-86CC11311DF3}" destId="{1AAF22A0-201C-4290-ACC1-5142B749BB7A}" srcOrd="1" destOrd="0" presId="urn:microsoft.com/office/officeart/2005/8/layout/process4"/>
    <dgm:cxn modelId="{461EAA0C-231A-462C-B7A8-EBA4422D1CE7}" type="presParOf" srcId="{D3EFDF22-2686-4916-A05C-86CC11311DF3}" destId="{4891152F-95E4-41EB-9D5A-D91E5BB488E1}" srcOrd="2" destOrd="0" presId="urn:microsoft.com/office/officeart/2005/8/layout/process4"/>
    <dgm:cxn modelId="{94B37CFF-F8FD-4E9E-9D1C-C5FEBE87C0F7}" type="presParOf" srcId="{4891152F-95E4-41EB-9D5A-D91E5BB488E1}" destId="{F01B2634-ACBC-440E-A1A2-F2EB1D24C192}" srcOrd="0" destOrd="0" presId="urn:microsoft.com/office/officeart/2005/8/layout/process4"/>
    <dgm:cxn modelId="{E190DFF1-EAC7-4321-8287-0FEC725B7B31}" type="presParOf" srcId="{4891152F-95E4-41EB-9D5A-D91E5BB488E1}" destId="{1C5E3C82-A753-451A-A56E-1A1D6872673E}" srcOrd="1" destOrd="0" presId="urn:microsoft.com/office/officeart/2005/8/layout/process4"/>
    <dgm:cxn modelId="{644B2F73-3769-4A9B-8F08-F29065836AA9}" type="presParOf" srcId="{91FF33FB-88CE-4C19-A903-8A74D5054BEC}" destId="{2ECB874F-BD70-4B97-AD61-5ADFAD2EEE06}" srcOrd="5" destOrd="0" presId="urn:microsoft.com/office/officeart/2005/8/layout/process4"/>
    <dgm:cxn modelId="{0592E05B-EED6-433F-A36D-A4C385158147}" type="presParOf" srcId="{91FF33FB-88CE-4C19-A903-8A74D5054BEC}" destId="{388796DE-40B7-46D7-972C-C20F7A5FE945}" srcOrd="6" destOrd="0" presId="urn:microsoft.com/office/officeart/2005/8/layout/process4"/>
    <dgm:cxn modelId="{A9EB0136-D24B-4C0D-85C8-7E4196D991B7}" type="presParOf" srcId="{388796DE-40B7-46D7-972C-C20F7A5FE945}" destId="{73B4F726-668E-45BF-B553-ECBC1D42C581}" srcOrd="0" destOrd="0" presId="urn:microsoft.com/office/officeart/2005/8/layout/process4"/>
    <dgm:cxn modelId="{841B3A91-D476-4605-B5C3-293EEDC6E8F2}" type="presParOf" srcId="{388796DE-40B7-46D7-972C-C20F7A5FE945}" destId="{34C07640-860B-470A-886F-047277AA205B}" srcOrd="1" destOrd="0" presId="urn:microsoft.com/office/officeart/2005/8/layout/process4"/>
    <dgm:cxn modelId="{84B51C71-9214-4608-929F-1DBDAA2706EB}" type="presParOf" srcId="{388796DE-40B7-46D7-972C-C20F7A5FE945}" destId="{6DD2F71A-3C91-48E1-9C9B-6CE8B8BC9FDA}" srcOrd="2" destOrd="0" presId="urn:microsoft.com/office/officeart/2005/8/layout/process4"/>
    <dgm:cxn modelId="{4308C15C-87C7-49A0-A247-EFCA5CAA132E}" type="presParOf" srcId="{6DD2F71A-3C91-48E1-9C9B-6CE8B8BC9FDA}" destId="{D99C2CA0-6B6D-4C1F-84B4-5AD4E016D242}" srcOrd="0" destOrd="0" presId="urn:microsoft.com/office/officeart/2005/8/layout/process4"/>
    <dgm:cxn modelId="{95F6A3F2-345C-47E3-B8F3-24C9F521329B}" type="presParOf" srcId="{6DD2F71A-3C91-48E1-9C9B-6CE8B8BC9FDA}" destId="{850C3478-03D2-4C60-94C2-2168D3D607BC}"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A178F-8DA0-46AD-9630-30C64A62F464}">
      <dsp:nvSpPr>
        <dsp:cNvPr id="0" name=""/>
        <dsp:cNvSpPr/>
      </dsp:nvSpPr>
      <dsp:spPr>
        <a:xfrm rot="16200000">
          <a:off x="1771676" y="1751794"/>
          <a:ext cx="3709457" cy="2266871"/>
        </a:xfrm>
        <a:prstGeom prst="round2SameRect">
          <a:avLst>
            <a:gd name="adj1" fmla="val 16670"/>
            <a:gd name="adj2" fmla="val 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107950" rIns="97155" bIns="107950" numCol="1" spcCol="1270" anchor="t" anchorCtr="0">
          <a:noAutofit/>
        </a:bodyPr>
        <a:lstStyle/>
        <a:p>
          <a:pPr marL="0" lvl="0" indent="0" algn="l" defTabSz="755650">
            <a:lnSpc>
              <a:spcPct val="90000"/>
            </a:lnSpc>
            <a:spcBef>
              <a:spcPct val="0"/>
            </a:spcBef>
            <a:spcAft>
              <a:spcPct val="35000"/>
            </a:spcAft>
            <a:buNone/>
          </a:pPr>
          <a:r>
            <a:rPr lang="en-GB" sz="1700" b="1" kern="1200" noProof="0" dirty="0">
              <a:solidFill>
                <a:srgbClr val="0E2548"/>
              </a:solidFill>
            </a:rPr>
            <a:t>Duty of care:</a:t>
          </a:r>
        </a:p>
        <a:p>
          <a:pPr marL="0" lvl="0" indent="0" algn="l" defTabSz="755650">
            <a:lnSpc>
              <a:spcPct val="90000"/>
            </a:lnSpc>
            <a:spcBef>
              <a:spcPct val="0"/>
            </a:spcBef>
            <a:spcAft>
              <a:spcPct val="35000"/>
            </a:spcAft>
            <a:buNone/>
          </a:pPr>
          <a:r>
            <a:rPr lang="en-GB" sz="1700" kern="1200" noProof="0" dirty="0"/>
            <a:t>Security policy</a:t>
          </a:r>
        </a:p>
        <a:p>
          <a:pPr marL="0" lvl="0" indent="0" algn="l" defTabSz="755650">
            <a:lnSpc>
              <a:spcPct val="90000"/>
            </a:lnSpc>
            <a:spcBef>
              <a:spcPct val="0"/>
            </a:spcBef>
            <a:spcAft>
              <a:spcPct val="35000"/>
            </a:spcAft>
            <a:buNone/>
          </a:pPr>
          <a:r>
            <a:rPr lang="en-GB" sz="1700" kern="1200" noProof="0" dirty="0"/>
            <a:t>Secure infrastructure</a:t>
          </a:r>
        </a:p>
        <a:p>
          <a:pPr marL="0" lvl="0" indent="0" algn="l" defTabSz="755650">
            <a:lnSpc>
              <a:spcPct val="90000"/>
            </a:lnSpc>
            <a:spcBef>
              <a:spcPct val="0"/>
            </a:spcBef>
            <a:spcAft>
              <a:spcPct val="35000"/>
            </a:spcAft>
            <a:buNone/>
          </a:pPr>
          <a:r>
            <a:rPr lang="en-GB" sz="1700" kern="1200" noProof="0" dirty="0"/>
            <a:t>Contractual arrangements</a:t>
          </a:r>
        </a:p>
        <a:p>
          <a:pPr marL="0" lvl="0" indent="0" algn="l" defTabSz="755650">
            <a:lnSpc>
              <a:spcPct val="90000"/>
            </a:lnSpc>
            <a:spcBef>
              <a:spcPct val="0"/>
            </a:spcBef>
            <a:spcAft>
              <a:spcPct val="35000"/>
            </a:spcAft>
            <a:buNone/>
          </a:pPr>
          <a:r>
            <a:rPr lang="en-GB" sz="1700" kern="1200" noProof="0" dirty="0"/>
            <a:t>Technical and organizational measures</a:t>
          </a:r>
        </a:p>
        <a:p>
          <a:pPr marL="0" lvl="0" indent="0" algn="l" defTabSz="755650">
            <a:lnSpc>
              <a:spcPct val="90000"/>
            </a:lnSpc>
            <a:spcBef>
              <a:spcPct val="0"/>
            </a:spcBef>
            <a:spcAft>
              <a:spcPct val="35000"/>
            </a:spcAft>
            <a:buNone/>
          </a:pPr>
          <a:r>
            <a:rPr lang="en-GB" sz="1700" kern="1200" noProof="0" dirty="0"/>
            <a:t>certification</a:t>
          </a:r>
        </a:p>
        <a:p>
          <a:pPr marL="0" lvl="0" indent="0" algn="l" defTabSz="755650">
            <a:lnSpc>
              <a:spcPct val="90000"/>
            </a:lnSpc>
            <a:spcBef>
              <a:spcPct val="0"/>
            </a:spcBef>
            <a:spcAft>
              <a:spcPct val="35000"/>
            </a:spcAft>
            <a:buNone/>
          </a:pPr>
          <a:endParaRPr lang="en-GB" sz="1700" kern="1200" noProof="0" dirty="0"/>
        </a:p>
        <a:p>
          <a:pPr marL="0" lvl="0" indent="0" algn="l" defTabSz="755650">
            <a:lnSpc>
              <a:spcPct val="90000"/>
            </a:lnSpc>
            <a:spcBef>
              <a:spcPct val="0"/>
            </a:spcBef>
            <a:spcAft>
              <a:spcPct val="35000"/>
            </a:spcAft>
            <a:buNone/>
          </a:pPr>
          <a:endParaRPr lang="en-GB" sz="1700" kern="1200" noProof="0" dirty="0"/>
        </a:p>
      </dsp:txBody>
      <dsp:txXfrm rot="5400000">
        <a:off x="2603648" y="1141181"/>
        <a:ext cx="2156192" cy="3488099"/>
      </dsp:txXfrm>
    </dsp:sp>
    <dsp:sp modelId="{D5068DB6-C963-443D-8FCA-C71BD6ECC291}">
      <dsp:nvSpPr>
        <dsp:cNvPr id="0" name=""/>
        <dsp:cNvSpPr/>
      </dsp:nvSpPr>
      <dsp:spPr>
        <a:xfrm rot="5400000">
          <a:off x="4172017" y="1751497"/>
          <a:ext cx="3709457" cy="2266871"/>
        </a:xfrm>
        <a:prstGeom prst="round2SameRect">
          <a:avLst>
            <a:gd name="adj1" fmla="val 16670"/>
            <a:gd name="adj2" fmla="val 0"/>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7155" tIns="107950" rIns="64770" bIns="107950" numCol="1" spcCol="1270" anchor="t" anchorCtr="0">
          <a:noAutofit/>
        </a:bodyPr>
        <a:lstStyle/>
        <a:p>
          <a:pPr marL="0" lvl="0" indent="0" algn="l" defTabSz="755650">
            <a:lnSpc>
              <a:spcPct val="90000"/>
            </a:lnSpc>
            <a:spcBef>
              <a:spcPct val="0"/>
            </a:spcBef>
            <a:spcAft>
              <a:spcPct val="35000"/>
            </a:spcAft>
            <a:buNone/>
          </a:pPr>
          <a:r>
            <a:rPr lang="en-GB" sz="1700" b="1" kern="1200" noProof="0" dirty="0">
              <a:solidFill>
                <a:srgbClr val="0E2548"/>
              </a:solidFill>
            </a:rPr>
            <a:t>Duty to report:</a:t>
          </a:r>
        </a:p>
        <a:p>
          <a:pPr marL="0" lvl="0" indent="0" algn="l" defTabSz="755650">
            <a:lnSpc>
              <a:spcPct val="90000"/>
            </a:lnSpc>
            <a:spcBef>
              <a:spcPct val="0"/>
            </a:spcBef>
            <a:spcAft>
              <a:spcPct val="35000"/>
            </a:spcAft>
            <a:buNone/>
          </a:pPr>
          <a:r>
            <a:rPr lang="en-GB" sz="1700" kern="1200" noProof="0" dirty="0"/>
            <a:t>Cyber incidents</a:t>
          </a:r>
        </a:p>
        <a:p>
          <a:pPr marL="0" lvl="0" indent="0" algn="l" defTabSz="755650">
            <a:lnSpc>
              <a:spcPct val="90000"/>
            </a:lnSpc>
            <a:spcBef>
              <a:spcPct val="0"/>
            </a:spcBef>
            <a:spcAft>
              <a:spcPct val="35000"/>
            </a:spcAft>
            <a:buNone/>
          </a:pPr>
          <a:r>
            <a:rPr lang="en-GB" sz="1700" kern="1200" noProof="0" dirty="0"/>
            <a:t>Cyber threats</a:t>
          </a:r>
        </a:p>
        <a:p>
          <a:pPr marL="0" lvl="0" indent="0" algn="l" defTabSz="755650">
            <a:lnSpc>
              <a:spcPct val="90000"/>
            </a:lnSpc>
            <a:spcBef>
              <a:spcPct val="0"/>
            </a:spcBef>
            <a:spcAft>
              <a:spcPct val="35000"/>
            </a:spcAft>
            <a:buNone/>
          </a:pPr>
          <a:r>
            <a:rPr lang="en-GB" sz="1700" kern="1200" noProof="0" dirty="0"/>
            <a:t>Data breaches (GDPR)</a:t>
          </a:r>
        </a:p>
      </dsp:txBody>
      <dsp:txXfrm rot="-5400000">
        <a:off x="4893310" y="1140884"/>
        <a:ext cx="2156192" cy="3488099"/>
      </dsp:txXfrm>
    </dsp:sp>
    <dsp:sp modelId="{94E20F4D-649E-441F-883C-C9872AB6A5CF}">
      <dsp:nvSpPr>
        <dsp:cNvPr id="0" name=""/>
        <dsp:cNvSpPr/>
      </dsp:nvSpPr>
      <dsp:spPr>
        <a:xfrm>
          <a:off x="3626173" y="0"/>
          <a:ext cx="2369806" cy="2369690"/>
        </a:xfrm>
        <a:prstGeom prst="circularArrow">
          <a:avLst>
            <a:gd name="adj1" fmla="val 12500"/>
            <a:gd name="adj2" fmla="val 1142322"/>
            <a:gd name="adj3" fmla="val 20457678"/>
            <a:gd name="adj4" fmla="val 10800000"/>
            <a:gd name="adj5" fmla="val 12500"/>
          </a:avLst>
        </a:prstGeom>
        <a:solidFill>
          <a:srgbClr val="A47E33"/>
        </a:solidFill>
        <a:ln w="12700" cap="flat" cmpd="sng" algn="ctr">
          <a:solidFill>
            <a:srgbClr val="A47E3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66FE71-83FD-4DB2-B5AC-97BDE97C3155}">
      <dsp:nvSpPr>
        <dsp:cNvPr id="0" name=""/>
        <dsp:cNvSpPr/>
      </dsp:nvSpPr>
      <dsp:spPr>
        <a:xfrm rot="10800000">
          <a:off x="3626173" y="3400192"/>
          <a:ext cx="2369806" cy="2369690"/>
        </a:xfrm>
        <a:prstGeom prst="circularArrow">
          <a:avLst>
            <a:gd name="adj1" fmla="val 12500"/>
            <a:gd name="adj2" fmla="val 1142322"/>
            <a:gd name="adj3" fmla="val 20457678"/>
            <a:gd name="adj4" fmla="val 10800000"/>
            <a:gd name="adj5" fmla="val 12500"/>
          </a:avLst>
        </a:prstGeom>
        <a:solidFill>
          <a:srgbClr val="A47E33"/>
        </a:solidFill>
        <a:ln w="12700" cap="flat" cmpd="sng" algn="ctr">
          <a:solidFill>
            <a:srgbClr val="A47E33"/>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12C749-075C-4129-9E56-FFDBDA447449}">
      <dsp:nvSpPr>
        <dsp:cNvPr id="0" name=""/>
        <dsp:cNvSpPr/>
      </dsp:nvSpPr>
      <dsp:spPr>
        <a:xfrm>
          <a:off x="1726731" y="327194"/>
          <a:ext cx="4228358" cy="4228358"/>
        </a:xfrm>
        <a:prstGeom prst="pie">
          <a:avLst>
            <a:gd name="adj1" fmla="val 16200000"/>
            <a:gd name="adj2" fmla="val 1800000"/>
          </a:avLst>
        </a:prstGeom>
        <a:solidFill>
          <a:srgbClr val="0E254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nl-BE" sz="3500" kern="1200" dirty="0"/>
            <a:t>Legal</a:t>
          </a:r>
        </a:p>
      </dsp:txBody>
      <dsp:txXfrm>
        <a:off x="3955177" y="1223203"/>
        <a:ext cx="1510128" cy="1258439"/>
      </dsp:txXfrm>
    </dsp:sp>
    <dsp:sp modelId="{07212549-29D9-40E8-9723-9984FA70E6E6}">
      <dsp:nvSpPr>
        <dsp:cNvPr id="0" name=""/>
        <dsp:cNvSpPr/>
      </dsp:nvSpPr>
      <dsp:spPr>
        <a:xfrm>
          <a:off x="1639647" y="478207"/>
          <a:ext cx="4228358" cy="4228358"/>
        </a:xfrm>
        <a:prstGeom prst="pie">
          <a:avLst>
            <a:gd name="adj1" fmla="val 1800000"/>
            <a:gd name="adj2" fmla="val 9000000"/>
          </a:avLst>
        </a:prstGeom>
        <a:solidFill>
          <a:srgbClr val="A47E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nl-BE" sz="3500" kern="1200" dirty="0"/>
            <a:t>Compliance</a:t>
          </a:r>
        </a:p>
      </dsp:txBody>
      <dsp:txXfrm>
        <a:off x="2646399" y="3221606"/>
        <a:ext cx="2265192" cy="1107427"/>
      </dsp:txXfrm>
    </dsp:sp>
    <dsp:sp modelId="{D2562913-46EA-4F36-A6A5-0E5AF6C490F3}">
      <dsp:nvSpPr>
        <dsp:cNvPr id="0" name=""/>
        <dsp:cNvSpPr/>
      </dsp:nvSpPr>
      <dsp:spPr>
        <a:xfrm>
          <a:off x="1552563" y="327194"/>
          <a:ext cx="4228358" cy="4228358"/>
        </a:xfrm>
        <a:prstGeom prst="pie">
          <a:avLst>
            <a:gd name="adj1" fmla="val 9000000"/>
            <a:gd name="adj2" fmla="val 1620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nl-BE" sz="3500" kern="1200" dirty="0"/>
            <a:t>Cyber</a:t>
          </a:r>
        </a:p>
      </dsp:txBody>
      <dsp:txXfrm>
        <a:off x="2042348" y="1223203"/>
        <a:ext cx="1510128" cy="1258439"/>
      </dsp:txXfrm>
    </dsp:sp>
    <dsp:sp modelId="{15F31B54-DF56-4DFE-8341-9F79B2F28F02}">
      <dsp:nvSpPr>
        <dsp:cNvPr id="0" name=""/>
        <dsp:cNvSpPr/>
      </dsp:nvSpPr>
      <dsp:spPr>
        <a:xfrm>
          <a:off x="1465325" y="65438"/>
          <a:ext cx="4751869" cy="4751869"/>
        </a:xfrm>
        <a:prstGeom prst="circularArrow">
          <a:avLst>
            <a:gd name="adj1" fmla="val 5085"/>
            <a:gd name="adj2" fmla="val 327528"/>
            <a:gd name="adj3" fmla="val 1472472"/>
            <a:gd name="adj4" fmla="val 16199432"/>
            <a:gd name="adj5" fmla="val 5932"/>
          </a:avLst>
        </a:prstGeom>
        <a:solidFill>
          <a:schemeClr val="accent4">
            <a:lumMod val="40000"/>
            <a:lumOff val="60000"/>
          </a:schemeClr>
        </a:solidFill>
        <a:ln>
          <a:solidFill>
            <a:schemeClr val="accent4">
              <a:lumMod val="40000"/>
              <a:lumOff val="60000"/>
            </a:schemeClr>
          </a:solidFill>
        </a:ln>
        <a:effectLst/>
      </dsp:spPr>
      <dsp:style>
        <a:lnRef idx="0">
          <a:scrgbClr r="0" g="0" b="0"/>
        </a:lnRef>
        <a:fillRef idx="1">
          <a:scrgbClr r="0" g="0" b="0"/>
        </a:fillRef>
        <a:effectRef idx="0">
          <a:scrgbClr r="0" g="0" b="0"/>
        </a:effectRef>
        <a:fontRef idx="minor">
          <a:schemeClr val="lt1"/>
        </a:fontRef>
      </dsp:style>
    </dsp:sp>
    <dsp:sp modelId="{63B70239-880C-4990-A9D5-549D731EF671}">
      <dsp:nvSpPr>
        <dsp:cNvPr id="0" name=""/>
        <dsp:cNvSpPr/>
      </dsp:nvSpPr>
      <dsp:spPr>
        <a:xfrm>
          <a:off x="1377892" y="216184"/>
          <a:ext cx="4751869" cy="4751869"/>
        </a:xfrm>
        <a:prstGeom prst="circularArrow">
          <a:avLst>
            <a:gd name="adj1" fmla="val 5085"/>
            <a:gd name="adj2" fmla="val 327528"/>
            <a:gd name="adj3" fmla="val 8671970"/>
            <a:gd name="adj4" fmla="val 1800502"/>
            <a:gd name="adj5" fmla="val 5932"/>
          </a:avLst>
        </a:prstGeom>
        <a:solidFill>
          <a:schemeClr val="accent4">
            <a:lumMod val="40000"/>
            <a:lumOff val="60000"/>
          </a:schemeClr>
        </a:solidFill>
        <a:ln>
          <a:solidFill>
            <a:schemeClr val="accent4">
              <a:lumMod val="40000"/>
              <a:lumOff val="60000"/>
            </a:schemeClr>
          </a:solidFill>
        </a:ln>
        <a:effectLst/>
      </dsp:spPr>
      <dsp:style>
        <a:lnRef idx="0">
          <a:scrgbClr r="0" g="0" b="0"/>
        </a:lnRef>
        <a:fillRef idx="1">
          <a:scrgbClr r="0" g="0" b="0"/>
        </a:fillRef>
        <a:effectRef idx="0">
          <a:scrgbClr r="0" g="0" b="0"/>
        </a:effectRef>
        <a:fontRef idx="minor">
          <a:schemeClr val="lt1"/>
        </a:fontRef>
      </dsp:style>
    </dsp:sp>
    <dsp:sp modelId="{86A34A40-E25E-4D90-867B-78FA61C3DC4B}">
      <dsp:nvSpPr>
        <dsp:cNvPr id="0" name=""/>
        <dsp:cNvSpPr/>
      </dsp:nvSpPr>
      <dsp:spPr>
        <a:xfrm>
          <a:off x="1290459" y="65438"/>
          <a:ext cx="4751869" cy="4751869"/>
        </a:xfrm>
        <a:prstGeom prst="circularArrow">
          <a:avLst>
            <a:gd name="adj1" fmla="val 5085"/>
            <a:gd name="adj2" fmla="val 327528"/>
            <a:gd name="adj3" fmla="val 15873039"/>
            <a:gd name="adj4" fmla="val 9000000"/>
            <a:gd name="adj5" fmla="val 5932"/>
          </a:avLst>
        </a:prstGeom>
        <a:solidFill>
          <a:schemeClr val="accent4">
            <a:lumMod val="40000"/>
            <a:lumOff val="60000"/>
          </a:schemeClr>
        </a:solidFill>
        <a:ln>
          <a:solidFill>
            <a:schemeClr val="accent4">
              <a:lumMod val="40000"/>
              <a:lumOff val="60000"/>
            </a:schemeClr>
          </a:solid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73806-7F5F-4330-8E7A-40782516D8F6}">
      <dsp:nvSpPr>
        <dsp:cNvPr id="0" name=""/>
        <dsp:cNvSpPr/>
      </dsp:nvSpPr>
      <dsp:spPr>
        <a:xfrm>
          <a:off x="0" y="4238315"/>
          <a:ext cx="8232171" cy="927239"/>
        </a:xfrm>
        <a:prstGeom prst="rect">
          <a:avLst/>
        </a:prstGeom>
        <a:solidFill>
          <a:srgbClr val="A47E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nl-BE" sz="2000" kern="1200" dirty="0"/>
            <a:t>Compliance</a:t>
          </a:r>
          <a:endParaRPr lang="nl-BE" sz="1600" kern="1200" dirty="0"/>
        </a:p>
      </dsp:txBody>
      <dsp:txXfrm>
        <a:off x="0" y="4238315"/>
        <a:ext cx="8232171" cy="500709"/>
      </dsp:txXfrm>
    </dsp:sp>
    <dsp:sp modelId="{C42D8529-161F-45B4-8B05-AF6C8DF0C682}">
      <dsp:nvSpPr>
        <dsp:cNvPr id="0" name=""/>
        <dsp:cNvSpPr/>
      </dsp:nvSpPr>
      <dsp:spPr>
        <a:xfrm>
          <a:off x="0" y="4720480"/>
          <a:ext cx="4116085" cy="426530"/>
        </a:xfrm>
        <a:prstGeom prst="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nl-BE" sz="2400" kern="1200" dirty="0" err="1"/>
            <a:t>Certification</a:t>
          </a:r>
          <a:endParaRPr lang="nl-BE" sz="2400" kern="1200" dirty="0"/>
        </a:p>
      </dsp:txBody>
      <dsp:txXfrm>
        <a:off x="0" y="4720480"/>
        <a:ext cx="4116085" cy="426530"/>
      </dsp:txXfrm>
    </dsp:sp>
    <dsp:sp modelId="{CE8FA7F4-4E0A-4A96-B57B-58D4F1FBFB47}">
      <dsp:nvSpPr>
        <dsp:cNvPr id="0" name=""/>
        <dsp:cNvSpPr/>
      </dsp:nvSpPr>
      <dsp:spPr>
        <a:xfrm>
          <a:off x="4116085" y="4720480"/>
          <a:ext cx="4116085" cy="426530"/>
        </a:xfrm>
        <a:prstGeom prst="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nl-BE" sz="2400" kern="1200" dirty="0" err="1"/>
            <a:t>Policies</a:t>
          </a:r>
          <a:r>
            <a:rPr lang="nl-BE" sz="2400" kern="1200" dirty="0"/>
            <a:t> + </a:t>
          </a:r>
          <a:r>
            <a:rPr lang="nl-BE" sz="2400" kern="1200" dirty="0" err="1"/>
            <a:t>reporting</a:t>
          </a:r>
          <a:r>
            <a:rPr lang="nl-BE" sz="2400" kern="1200" dirty="0"/>
            <a:t> </a:t>
          </a:r>
          <a:r>
            <a:rPr lang="nl-BE" sz="2400" kern="1200" dirty="0" err="1"/>
            <a:t>obligation</a:t>
          </a:r>
          <a:endParaRPr lang="nl-BE" sz="2400" kern="1200" dirty="0"/>
        </a:p>
      </dsp:txBody>
      <dsp:txXfrm>
        <a:off x="4116085" y="4720480"/>
        <a:ext cx="4116085" cy="426530"/>
      </dsp:txXfrm>
    </dsp:sp>
    <dsp:sp modelId="{4691E1E7-5399-4743-B67D-04CB7E618D6C}">
      <dsp:nvSpPr>
        <dsp:cNvPr id="0" name=""/>
        <dsp:cNvSpPr/>
      </dsp:nvSpPr>
      <dsp:spPr>
        <a:xfrm rot="10800000">
          <a:off x="0" y="2826129"/>
          <a:ext cx="8232171" cy="1426094"/>
        </a:xfrm>
        <a:prstGeom prst="upArrowCallout">
          <a:avLst/>
        </a:prstGeom>
        <a:solidFill>
          <a:srgbClr val="0E254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nl-BE" sz="2000" kern="1200" dirty="0"/>
            <a:t>Approach</a:t>
          </a:r>
          <a:endParaRPr lang="nl-BE" sz="1600" kern="1200" dirty="0"/>
        </a:p>
      </dsp:txBody>
      <dsp:txXfrm rot="-10800000">
        <a:off x="0" y="2826129"/>
        <a:ext cx="8232171" cy="500559"/>
      </dsp:txXfrm>
    </dsp:sp>
    <dsp:sp modelId="{6F19873C-D64B-40C6-94FC-C7D48D1154C7}">
      <dsp:nvSpPr>
        <dsp:cNvPr id="0" name=""/>
        <dsp:cNvSpPr/>
      </dsp:nvSpPr>
      <dsp:spPr>
        <a:xfrm>
          <a:off x="0" y="3326688"/>
          <a:ext cx="4116085" cy="426402"/>
        </a:xfrm>
        <a:prstGeom prst="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nl-BE" sz="2400" kern="1200" dirty="0"/>
            <a:t>Security </a:t>
          </a:r>
          <a:r>
            <a:rPr lang="nl-BE" sz="2400" kern="1200" dirty="0" err="1"/>
            <a:t>measures</a:t>
          </a:r>
          <a:endParaRPr lang="nl-BE" sz="2400" kern="1200" dirty="0"/>
        </a:p>
      </dsp:txBody>
      <dsp:txXfrm>
        <a:off x="0" y="3326688"/>
        <a:ext cx="4116085" cy="426402"/>
      </dsp:txXfrm>
    </dsp:sp>
    <dsp:sp modelId="{B8746870-E30C-4266-8012-3C060C2923F4}">
      <dsp:nvSpPr>
        <dsp:cNvPr id="0" name=""/>
        <dsp:cNvSpPr/>
      </dsp:nvSpPr>
      <dsp:spPr>
        <a:xfrm>
          <a:off x="4116085" y="3326688"/>
          <a:ext cx="4116085" cy="426402"/>
        </a:xfrm>
        <a:prstGeom prst="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nl-BE" sz="2400" kern="1200" dirty="0" err="1"/>
            <a:t>Contractual</a:t>
          </a:r>
          <a:r>
            <a:rPr lang="nl-BE" sz="2400" kern="1200" dirty="0"/>
            <a:t> </a:t>
          </a:r>
          <a:r>
            <a:rPr lang="nl-BE" sz="2400" kern="1200" dirty="0" err="1"/>
            <a:t>framework</a:t>
          </a:r>
          <a:endParaRPr lang="nl-BE" sz="2400" kern="1200" dirty="0"/>
        </a:p>
      </dsp:txBody>
      <dsp:txXfrm>
        <a:off x="4116085" y="3326688"/>
        <a:ext cx="4116085" cy="426402"/>
      </dsp:txXfrm>
    </dsp:sp>
    <dsp:sp modelId="{1AAF22A0-201C-4290-ACC1-5142B749BB7A}">
      <dsp:nvSpPr>
        <dsp:cNvPr id="0" name=""/>
        <dsp:cNvSpPr/>
      </dsp:nvSpPr>
      <dsp:spPr>
        <a:xfrm rot="10800000">
          <a:off x="0" y="1413942"/>
          <a:ext cx="8232171" cy="1426094"/>
        </a:xfrm>
        <a:prstGeom prst="upArrowCallout">
          <a:avLst/>
        </a:prstGeom>
        <a:solidFill>
          <a:srgbClr val="A47E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nl-BE" sz="2000" kern="1200" dirty="0"/>
            <a:t>Analyse</a:t>
          </a:r>
          <a:endParaRPr lang="nl-BE" sz="1600" kern="1200" dirty="0"/>
        </a:p>
      </dsp:txBody>
      <dsp:txXfrm rot="-10800000">
        <a:off x="0" y="1413942"/>
        <a:ext cx="8232171" cy="500559"/>
      </dsp:txXfrm>
    </dsp:sp>
    <dsp:sp modelId="{F01B2634-ACBC-440E-A1A2-F2EB1D24C192}">
      <dsp:nvSpPr>
        <dsp:cNvPr id="0" name=""/>
        <dsp:cNvSpPr/>
      </dsp:nvSpPr>
      <dsp:spPr>
        <a:xfrm>
          <a:off x="0" y="1914502"/>
          <a:ext cx="4116085" cy="426402"/>
        </a:xfrm>
        <a:prstGeom prst="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nl-BE" sz="2400" kern="1200" dirty="0" err="1"/>
            <a:t>Crown</a:t>
          </a:r>
          <a:r>
            <a:rPr lang="nl-BE" sz="2400" kern="1200" dirty="0"/>
            <a:t> </a:t>
          </a:r>
          <a:r>
            <a:rPr lang="nl-BE" sz="2400" kern="1200" dirty="0" err="1"/>
            <a:t>jewels</a:t>
          </a:r>
          <a:endParaRPr lang="nl-BE" sz="2400" kern="1200" dirty="0"/>
        </a:p>
      </dsp:txBody>
      <dsp:txXfrm>
        <a:off x="0" y="1914502"/>
        <a:ext cx="4116085" cy="426402"/>
      </dsp:txXfrm>
    </dsp:sp>
    <dsp:sp modelId="{1C5E3C82-A753-451A-A56E-1A1D6872673E}">
      <dsp:nvSpPr>
        <dsp:cNvPr id="0" name=""/>
        <dsp:cNvSpPr/>
      </dsp:nvSpPr>
      <dsp:spPr>
        <a:xfrm>
          <a:off x="4116085" y="1914502"/>
          <a:ext cx="4116085" cy="426402"/>
        </a:xfrm>
        <a:prstGeom prst="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nl-BE" sz="2400" kern="1200" dirty="0" err="1"/>
            <a:t>Vendor</a:t>
          </a:r>
          <a:r>
            <a:rPr lang="nl-BE" sz="2400" kern="1200" dirty="0"/>
            <a:t> assessment</a:t>
          </a:r>
        </a:p>
      </dsp:txBody>
      <dsp:txXfrm>
        <a:off x="4116085" y="1914502"/>
        <a:ext cx="4116085" cy="426402"/>
      </dsp:txXfrm>
    </dsp:sp>
    <dsp:sp modelId="{34C07640-860B-470A-886F-047277AA205B}">
      <dsp:nvSpPr>
        <dsp:cNvPr id="0" name=""/>
        <dsp:cNvSpPr/>
      </dsp:nvSpPr>
      <dsp:spPr>
        <a:xfrm rot="10800000">
          <a:off x="0" y="1756"/>
          <a:ext cx="8232171" cy="1426094"/>
        </a:xfrm>
        <a:prstGeom prst="upArrowCallout">
          <a:avLst/>
        </a:prstGeom>
        <a:solidFill>
          <a:srgbClr val="0E254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nl-BE" sz="2000" kern="1200" dirty="0"/>
            <a:t>Audit</a:t>
          </a:r>
          <a:endParaRPr lang="nl-BE" sz="1600" kern="1200" dirty="0"/>
        </a:p>
      </dsp:txBody>
      <dsp:txXfrm rot="-10800000">
        <a:off x="0" y="1756"/>
        <a:ext cx="8232171" cy="500559"/>
      </dsp:txXfrm>
    </dsp:sp>
    <dsp:sp modelId="{D99C2CA0-6B6D-4C1F-84B4-5AD4E016D242}">
      <dsp:nvSpPr>
        <dsp:cNvPr id="0" name=""/>
        <dsp:cNvSpPr/>
      </dsp:nvSpPr>
      <dsp:spPr>
        <a:xfrm>
          <a:off x="0" y="502316"/>
          <a:ext cx="4116085" cy="426402"/>
        </a:xfrm>
        <a:prstGeom prst="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nl-BE" sz="2400" kern="1200" dirty="0"/>
            <a:t>Technical </a:t>
          </a:r>
        </a:p>
      </dsp:txBody>
      <dsp:txXfrm>
        <a:off x="0" y="502316"/>
        <a:ext cx="4116085" cy="426402"/>
      </dsp:txXfrm>
    </dsp:sp>
    <dsp:sp modelId="{850C3478-03D2-4C60-94C2-2168D3D607BC}">
      <dsp:nvSpPr>
        <dsp:cNvPr id="0" name=""/>
        <dsp:cNvSpPr/>
      </dsp:nvSpPr>
      <dsp:spPr>
        <a:xfrm>
          <a:off x="4116085" y="502316"/>
          <a:ext cx="4116085" cy="426402"/>
        </a:xfrm>
        <a:prstGeom prst="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nl-BE" sz="2400" kern="1200" dirty="0"/>
            <a:t>Legal</a:t>
          </a:r>
        </a:p>
      </dsp:txBody>
      <dsp:txXfrm>
        <a:off x="4116085" y="502316"/>
        <a:ext cx="4116085" cy="426402"/>
      </dsp:txXfrm>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0F5AF04E-D18F-0140-8DC1-08B51C6C403D}" type="datetimeFigureOut">
              <a:rPr lang="nl-NL" smtClean="0"/>
              <a:t>13-06-2024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638377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F5AF04E-D18F-0140-8DC1-08B51C6C403D}" type="datetimeFigureOut">
              <a:rPr lang="nl-NL" smtClean="0"/>
              <a:t>13-06-2024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1998404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F5AF04E-D18F-0140-8DC1-08B51C6C403D}" type="datetimeFigureOut">
              <a:rPr lang="nl-NL" smtClean="0"/>
              <a:t>13-06-2024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1452464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0F5AF04E-D18F-0140-8DC1-08B51C6C403D}" type="datetimeFigureOut">
              <a:rPr lang="nl-NL" smtClean="0"/>
              <a:t>13-06-2024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1975260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0F5AF04E-D18F-0140-8DC1-08B51C6C403D}" type="datetimeFigureOut">
              <a:rPr lang="nl-NL" smtClean="0"/>
              <a:t>13-06-2024</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4031678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0F5AF04E-D18F-0140-8DC1-08B51C6C403D}" type="datetimeFigureOut">
              <a:rPr lang="nl-NL" smtClean="0"/>
              <a:t>13-06-2024</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226179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5AF04E-D18F-0140-8DC1-08B51C6C403D}" type="datetimeFigureOut">
              <a:rPr lang="nl-NL" smtClean="0"/>
              <a:t>13-06-2024</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1960171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0F5AF04E-D18F-0140-8DC1-08B51C6C403D}" type="datetimeFigureOut">
              <a:rPr lang="nl-NL" smtClean="0"/>
              <a:t>13-06-2024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3416255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0F5AF04E-D18F-0140-8DC1-08B51C6C403D}" type="datetimeFigureOut">
              <a:rPr lang="nl-NL" smtClean="0"/>
              <a:t>13-06-2024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1599828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F5AF04E-D18F-0140-8DC1-08B51C6C403D}" type="datetimeFigureOut">
              <a:rPr lang="nl-NL" smtClean="0"/>
              <a:t>13-06-2024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1297238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F5AF04E-D18F-0140-8DC1-08B51C6C403D}" type="datetimeFigureOut">
              <a:rPr lang="nl-NL" smtClean="0"/>
              <a:t>13-06-2024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1ACE81B-B2C8-634B-9DA0-5FFC27DCDBE0}" type="slidenum">
              <a:rPr lang="nl-NL" smtClean="0"/>
              <a:t>‹#›</a:t>
            </a:fld>
            <a:endParaRPr lang="nl-NL"/>
          </a:p>
        </p:txBody>
      </p:sp>
    </p:spTree>
    <p:extLst>
      <p:ext uri="{BB962C8B-B14F-4D97-AF65-F5344CB8AC3E}">
        <p14:creationId xmlns:p14="http://schemas.microsoft.com/office/powerpoint/2010/main" val="3869079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5AF04E-D18F-0140-8DC1-08B51C6C403D}" type="datetimeFigureOut">
              <a:rPr lang="nl-NL" smtClean="0"/>
              <a:t>13-06-2024</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ACE81B-B2C8-634B-9DA0-5FFC27DCDBE0}" type="slidenum">
              <a:rPr lang="nl-NL" smtClean="0"/>
              <a:t>‹#›</a:t>
            </a:fld>
            <a:endParaRPr lang="nl-NL"/>
          </a:p>
        </p:txBody>
      </p:sp>
    </p:spTree>
    <p:extLst>
      <p:ext uri="{BB962C8B-B14F-4D97-AF65-F5344CB8AC3E}">
        <p14:creationId xmlns:p14="http://schemas.microsoft.com/office/powerpoint/2010/main" val="11478867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slideLayout" Target="../slideLayouts/slideLayout2.xml"/><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4.svg"/><Relationship Id="rId3" Type="http://schemas.openxmlformats.org/officeDocument/2006/relationships/slideLayout" Target="../slideLayouts/slideLayout2.xml"/><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svg"/><Relationship Id="rId11" Type="http://schemas.openxmlformats.org/officeDocument/2006/relationships/image" Target="../media/image2.jp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3.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2.xml"/><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hyperlink" Target="mailto:maarten@trustadvocaten.be" TargetMode="External"/><Relationship Id="rId10"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 name="Video 14" title="Grote computerservers">
            <a:hlinkClick r:id="" action="ppaction://media"/>
            <a:extLst>
              <a:ext uri="{FF2B5EF4-FFF2-40B4-BE49-F238E27FC236}">
                <a16:creationId xmlns:a16="http://schemas.microsoft.com/office/drawing/2014/main" id="{03495101-54D8-B4A4-ECD7-ECE5A42F99B8}"/>
              </a:ext>
            </a:extLst>
          </p:cNvPr>
          <p:cNvPicPr>
            <a:picLocks noChangeAspect="1"/>
          </p:cNvPicPr>
          <p:nvPr>
            <a:videoFile r:link="rId2"/>
            <p:extLst>
              <p:ext uri="{DAA4B4D4-6D71-4841-9C94-3DE7FCFB9230}">
                <p14:media xmlns:p14="http://schemas.microsoft.com/office/powerpoint/2010/main" r:embed="rId1"/>
              </p:ext>
            </p:extLst>
          </p:nvPr>
        </p:nvPicPr>
        <p:blipFill>
          <a:blip r:embed="rId4">
            <a:duotone>
              <a:prstClr val="black"/>
              <a:schemeClr val="accent4">
                <a:tint val="45000"/>
                <a:satMod val="400000"/>
              </a:schemeClr>
            </a:duotone>
            <a:lum bright="20000" contrast="20000"/>
          </a:blip>
          <a:stretch>
            <a:fillRect/>
          </a:stretch>
        </p:blipFill>
        <p:spPr>
          <a:xfrm>
            <a:off x="0" y="0"/>
            <a:ext cx="12192000" cy="6858000"/>
          </a:xfrm>
          <a:prstGeom prst="rect">
            <a:avLst/>
          </a:prstGeom>
        </p:spPr>
      </p:pic>
      <p:sp>
        <p:nvSpPr>
          <p:cNvPr id="2055" name="Rectangle 205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5859D05-911A-D00D-AE30-09525D3C7570}"/>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Segoe UI Emoji" panose="020B0502040204020203" pitchFamily="34" charset="0"/>
                <a:ea typeface="Segoe UI Emoji" panose="020B0502040204020203" pitchFamily="34" charset="0"/>
                <a:cs typeface="Segoe UI" panose="020B0502040204020203" pitchFamily="34" charset="0"/>
              </a:rPr>
              <a:t>LEGUS 13.06.2024, Aachen –  NIS 2.0</a:t>
            </a:r>
          </a:p>
        </p:txBody>
      </p:sp>
      <p:cxnSp>
        <p:nvCxnSpPr>
          <p:cNvPr id="2057" name="Straight Connector 205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Rechthoek: afgeronde hoeken 4">
            <a:extLst>
              <a:ext uri="{FF2B5EF4-FFF2-40B4-BE49-F238E27FC236}">
                <a16:creationId xmlns:a16="http://schemas.microsoft.com/office/drawing/2014/main" id="{38B517A7-9725-BC26-124E-A2C7A9B9260C}"/>
              </a:ext>
            </a:extLst>
          </p:cNvPr>
          <p:cNvSpPr/>
          <p:nvPr/>
        </p:nvSpPr>
        <p:spPr>
          <a:xfrm>
            <a:off x="4290348" y="2109531"/>
            <a:ext cx="3608991" cy="20010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hthoek: afgeronde hoeken 9">
            <a:extLst>
              <a:ext uri="{FF2B5EF4-FFF2-40B4-BE49-F238E27FC236}">
                <a16:creationId xmlns:a16="http://schemas.microsoft.com/office/drawing/2014/main" id="{974116F6-1F5D-FB5F-9250-7736B45C2E69}"/>
              </a:ext>
            </a:extLst>
          </p:cNvPr>
          <p:cNvSpPr/>
          <p:nvPr/>
        </p:nvSpPr>
        <p:spPr>
          <a:xfrm>
            <a:off x="4197397" y="2027735"/>
            <a:ext cx="3775348" cy="2166549"/>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Afbeelding 3" descr="Afbeelding met tekst, Lettertype, logo, Graphics&#10;&#10;Automatisch gegenereerde beschrijving">
            <a:extLst>
              <a:ext uri="{FF2B5EF4-FFF2-40B4-BE49-F238E27FC236}">
                <a16:creationId xmlns:a16="http://schemas.microsoft.com/office/drawing/2014/main" id="{A22E6BA4-AFCB-6EE5-DEA3-617419311B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15834" y="2226915"/>
            <a:ext cx="2427006" cy="1766271"/>
          </a:xfrm>
          <a:prstGeom prst="rect">
            <a:avLst/>
          </a:prstGeom>
        </p:spPr>
      </p:pic>
    </p:spTree>
    <p:extLst>
      <p:ext uri="{BB962C8B-B14F-4D97-AF65-F5344CB8AC3E}">
        <p14:creationId xmlns:p14="http://schemas.microsoft.com/office/powerpoint/2010/main" val="43275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4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Video 17" title="Computerservers">
            <a:hlinkClick r:id="" action="ppaction://media"/>
            <a:extLst>
              <a:ext uri="{FF2B5EF4-FFF2-40B4-BE49-F238E27FC236}">
                <a16:creationId xmlns:a16="http://schemas.microsoft.com/office/drawing/2014/main" id="{410C0557-380B-FFC6-B5ED-F1ADAF752D83}"/>
              </a:ext>
            </a:extLst>
          </p:cNvPr>
          <p:cNvPicPr>
            <a:picLocks noChangeAspect="1"/>
          </p:cNvPicPr>
          <p:nvPr>
            <a:videoFile r:link="rId2"/>
            <p:extLst>
              <p:ext uri="{DAA4B4D4-6D71-4841-9C94-3DE7FCFB9230}">
                <p14:media xmlns:p14="http://schemas.microsoft.com/office/powerpoint/2010/main" r:embed="rId1"/>
              </p:ext>
            </p:extLst>
          </p:nvPr>
        </p:nvPicPr>
        <p:blipFill>
          <a:blip r:embed="rId4">
            <a:duotone>
              <a:prstClr val="black"/>
              <a:schemeClr val="accent4">
                <a:tint val="45000"/>
                <a:satMod val="400000"/>
              </a:schemeClr>
            </a:duotone>
            <a:lum bright="20000" contrast="20000"/>
          </a:blip>
          <a:stretch>
            <a:fillRect/>
          </a:stretch>
        </p:blipFill>
        <p:spPr>
          <a:xfrm flipH="1">
            <a:off x="0" y="1"/>
            <a:ext cx="12192000" cy="6858000"/>
          </a:xfrm>
          <a:prstGeom prst="rect">
            <a:avLst/>
          </a:prstGeom>
        </p:spPr>
      </p:pic>
      <p:sp>
        <p:nvSpPr>
          <p:cNvPr id="20" name="Parallellogram 19">
            <a:extLst>
              <a:ext uri="{FF2B5EF4-FFF2-40B4-BE49-F238E27FC236}">
                <a16:creationId xmlns:a16="http://schemas.microsoft.com/office/drawing/2014/main" id="{CFEA70A9-D831-6B66-8DF8-0E7D3271BAD4}"/>
              </a:ext>
            </a:extLst>
          </p:cNvPr>
          <p:cNvSpPr/>
          <p:nvPr/>
        </p:nvSpPr>
        <p:spPr>
          <a:xfrm>
            <a:off x="208340" y="-150476"/>
            <a:ext cx="6606105" cy="7236000"/>
          </a:xfrm>
          <a:prstGeom prst="parallelogram">
            <a:avLst>
              <a:gd name="adj" fmla="val 34032"/>
            </a:avLst>
          </a:prstGeom>
          <a:solidFill>
            <a:srgbClr val="99CCFF">
              <a:alpha val="90000"/>
            </a:srgb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Afbeelding 13" descr="Afbeelding met kleding, persoon, Menselijk gezicht, glimlach&#10;&#10;Automatisch gegenereerde beschrijving">
            <a:extLst>
              <a:ext uri="{FF2B5EF4-FFF2-40B4-BE49-F238E27FC236}">
                <a16:creationId xmlns:a16="http://schemas.microsoft.com/office/drawing/2014/main" id="{606AF54C-906E-05A0-4791-D803647E6F91}"/>
              </a:ext>
            </a:extLst>
          </p:cNvPr>
          <p:cNvPicPr>
            <a:picLocks noChangeAspect="1"/>
          </p:cNvPicPr>
          <p:nvPr/>
        </p:nvPicPr>
        <p:blipFill rotWithShape="1">
          <a:blip r:embed="rId5"/>
          <a:srcRect l="14065" t="16399" r="19766" b="37215"/>
          <a:stretch/>
        </p:blipFill>
        <p:spPr>
          <a:xfrm>
            <a:off x="-579670" y="0"/>
            <a:ext cx="7336314" cy="6858001"/>
          </a:xfrm>
          <a:prstGeom prst="parallelogram">
            <a:avLst>
              <a:gd name="adj" fmla="val 31344"/>
            </a:avLst>
          </a:prstGeom>
        </p:spPr>
      </p:pic>
      <p:sp>
        <p:nvSpPr>
          <p:cNvPr id="25" name="Rechthoek: afgeronde hoeken 24">
            <a:extLst>
              <a:ext uri="{FF2B5EF4-FFF2-40B4-BE49-F238E27FC236}">
                <a16:creationId xmlns:a16="http://schemas.microsoft.com/office/drawing/2014/main" id="{4413DE1D-112F-5097-0757-074A3C96B660}"/>
              </a:ext>
            </a:extLst>
          </p:cNvPr>
          <p:cNvSpPr/>
          <p:nvPr/>
        </p:nvSpPr>
        <p:spPr>
          <a:xfrm>
            <a:off x="208340" y="5907554"/>
            <a:ext cx="5104435" cy="645643"/>
          </a:xfrm>
          <a:prstGeom prst="roundRect">
            <a:avLst/>
          </a:prstGeom>
          <a:solidFill>
            <a:schemeClr val="tx1">
              <a:alpha val="84000"/>
            </a:schemeClr>
          </a:solidFill>
          <a:ln w="50800">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rPr>
              <a:t>Mr. Maarten Verhaghe</a:t>
            </a:r>
            <a:endParaRPr kumimoji="0" lang="nl-BE" sz="3600" b="1"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endParaRPr>
          </a:p>
        </p:txBody>
      </p:sp>
      <p:sp>
        <p:nvSpPr>
          <p:cNvPr id="28" name="Rechthoek: afgeronde hoeken 27">
            <a:extLst>
              <a:ext uri="{FF2B5EF4-FFF2-40B4-BE49-F238E27FC236}">
                <a16:creationId xmlns:a16="http://schemas.microsoft.com/office/drawing/2014/main" id="{256F4F55-9F42-D08C-2658-B040265247FF}"/>
              </a:ext>
            </a:extLst>
          </p:cNvPr>
          <p:cNvSpPr/>
          <p:nvPr/>
        </p:nvSpPr>
        <p:spPr>
          <a:xfrm>
            <a:off x="6759441" y="1563990"/>
            <a:ext cx="4524765" cy="569803"/>
          </a:xfrm>
          <a:prstGeom prst="roundRect">
            <a:avLst>
              <a:gd name="adj" fmla="val 50000"/>
            </a:avLst>
          </a:prstGeom>
          <a:solidFill>
            <a:schemeClr val="bg1">
              <a:alpha val="90000"/>
            </a:schemeClr>
          </a:solidFill>
          <a:ln w="50800">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2800" dirty="0" err="1">
                <a:solidFill>
                  <a:prstClr val="black"/>
                </a:solidFill>
                <a:latin typeface="Segoe UI Emoji" panose="020B0502040204020203" pitchFamily="34" charset="0"/>
                <a:ea typeface="Segoe UI Emoji" panose="020B0502040204020203" pitchFamily="34" charset="0"/>
              </a:rPr>
              <a:t>Attorney</a:t>
            </a:r>
            <a:r>
              <a:rPr lang="nl-NL" sz="2800" dirty="0">
                <a:solidFill>
                  <a:prstClr val="black"/>
                </a:solidFill>
                <a:latin typeface="Segoe UI Emoji" panose="020B0502040204020203" pitchFamily="34" charset="0"/>
                <a:ea typeface="Segoe UI Emoji" panose="020B0502040204020203" pitchFamily="34" charset="0"/>
              </a:rPr>
              <a:t> - Partner</a:t>
            </a:r>
            <a:r>
              <a:rPr kumimoji="0" lang="nl-NL" sz="2800" b="0"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rPr>
              <a:t>r</a:t>
            </a:r>
            <a:endParaRPr kumimoji="0" lang="nl-BE" sz="2800" b="0"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endParaRPr>
          </a:p>
        </p:txBody>
      </p:sp>
      <p:sp>
        <p:nvSpPr>
          <p:cNvPr id="29" name="Rechthoek: afgeronde hoeken 28">
            <a:extLst>
              <a:ext uri="{FF2B5EF4-FFF2-40B4-BE49-F238E27FC236}">
                <a16:creationId xmlns:a16="http://schemas.microsoft.com/office/drawing/2014/main" id="{ED850B13-B2E5-B990-0BFC-F5E2F65A5A36}"/>
              </a:ext>
            </a:extLst>
          </p:cNvPr>
          <p:cNvSpPr/>
          <p:nvPr/>
        </p:nvSpPr>
        <p:spPr>
          <a:xfrm>
            <a:off x="6759441" y="2596782"/>
            <a:ext cx="4524765" cy="569803"/>
          </a:xfrm>
          <a:prstGeom prst="roundRect">
            <a:avLst>
              <a:gd name="adj" fmla="val 50000"/>
            </a:avLst>
          </a:prstGeom>
          <a:solidFill>
            <a:schemeClr val="bg1">
              <a:alpha val="90000"/>
            </a:schemeClr>
          </a:solidFill>
          <a:ln w="50800">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err="1">
                <a:ln>
                  <a:noFill/>
                </a:ln>
                <a:solidFill>
                  <a:prstClr val="black"/>
                </a:solidFill>
                <a:effectLst/>
                <a:uLnTx/>
                <a:uFillTx/>
                <a:latin typeface="Segoe UI Emoji" panose="020B0502040204020203" pitchFamily="34" charset="0"/>
                <a:ea typeface="Segoe UI Emoji" panose="020B0502040204020203" pitchFamily="34" charset="0"/>
                <a:cs typeface="+mn-cs"/>
              </a:rPr>
              <a:t>Certified</a:t>
            </a:r>
            <a:r>
              <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NL" sz="2800" b="0" i="0" u="none" strike="noStrike" kern="1200" cap="none" spc="0" normalizeH="0" baseline="0" noProof="0" dirty="0" err="1">
                <a:ln>
                  <a:noFill/>
                </a:ln>
                <a:solidFill>
                  <a:prstClr val="black"/>
                </a:solidFill>
                <a:effectLst/>
                <a:uLnTx/>
                <a:uFillTx/>
                <a:latin typeface="Segoe UI Emoji" panose="020B0502040204020203" pitchFamily="34" charset="0"/>
                <a:ea typeface="Segoe UI Emoji" panose="020B0502040204020203" pitchFamily="34" charset="0"/>
                <a:cs typeface="+mn-cs"/>
              </a:rPr>
              <a:t>DPO</a:t>
            </a:r>
            <a:r>
              <a:rPr kumimoji="0" lang="nl-NL" sz="2800" b="0" i="0" u="none" strike="noStrike" kern="1200" cap="none" spc="0" normalizeH="0" baseline="0" noProof="0" dirty="0" err="1">
                <a:ln>
                  <a:noFill/>
                </a:ln>
                <a:solidFill>
                  <a:prstClr val="white"/>
                </a:solidFill>
                <a:effectLst/>
                <a:uLnTx/>
                <a:uFillTx/>
                <a:latin typeface="Segoe UI Emoji" panose="020B0502040204020203" pitchFamily="34" charset="0"/>
                <a:ea typeface="Segoe UI Emoji" panose="020B0502040204020203" pitchFamily="34" charset="0"/>
                <a:cs typeface="+mn-cs"/>
              </a:rPr>
              <a:t>r</a:t>
            </a:r>
            <a:endParaRPr kumimoji="0" lang="nl-BE" sz="2800" b="0"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endParaRPr>
          </a:p>
        </p:txBody>
      </p:sp>
      <p:sp>
        <p:nvSpPr>
          <p:cNvPr id="30" name="Rechthoek: afgeronde hoeken 29">
            <a:extLst>
              <a:ext uri="{FF2B5EF4-FFF2-40B4-BE49-F238E27FC236}">
                <a16:creationId xmlns:a16="http://schemas.microsoft.com/office/drawing/2014/main" id="{B62971D9-4ACB-0F17-887C-28242282951F}"/>
              </a:ext>
            </a:extLst>
          </p:cNvPr>
          <p:cNvSpPr/>
          <p:nvPr/>
        </p:nvSpPr>
        <p:spPr>
          <a:xfrm>
            <a:off x="6753186" y="3629574"/>
            <a:ext cx="4524765" cy="569803"/>
          </a:xfrm>
          <a:prstGeom prst="roundRect">
            <a:avLst>
              <a:gd name="adj" fmla="val 50000"/>
            </a:avLst>
          </a:prstGeom>
          <a:solidFill>
            <a:schemeClr val="bg1">
              <a:alpha val="90000"/>
            </a:schemeClr>
          </a:solidFill>
          <a:ln w="50800">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err="1">
                <a:ln>
                  <a:noFill/>
                </a:ln>
                <a:solidFill>
                  <a:prstClr val="black"/>
                </a:solidFill>
                <a:effectLst/>
                <a:uLnTx/>
                <a:uFillTx/>
                <a:latin typeface="Segoe UI Emoji" panose="020B0502040204020203" pitchFamily="34" charset="0"/>
                <a:ea typeface="Segoe UI Emoji" panose="020B0502040204020203" pitchFamily="34" charset="0"/>
                <a:cs typeface="+mn-cs"/>
              </a:rPr>
              <a:t>Guest</a:t>
            </a:r>
            <a:r>
              <a:rPr kumimoji="0" lang="nl-NL" sz="2800" b="0" i="0" u="none" strike="noStrike" kern="1200" cap="none" spc="0"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mn-cs"/>
              </a:rPr>
              <a:t> </a:t>
            </a:r>
            <a:r>
              <a:rPr kumimoji="0" lang="nl-NL" sz="2800" b="0" i="0" u="none" strike="noStrike" kern="1200" cap="none" spc="0" normalizeH="0" baseline="0" noProof="0" dirty="0" err="1">
                <a:ln>
                  <a:noFill/>
                </a:ln>
                <a:solidFill>
                  <a:prstClr val="black"/>
                </a:solidFill>
                <a:effectLst/>
                <a:uLnTx/>
                <a:uFillTx/>
                <a:latin typeface="Segoe UI Emoji" panose="020B0502040204020203" pitchFamily="34" charset="0"/>
                <a:ea typeface="Segoe UI Emoji" panose="020B0502040204020203" pitchFamily="34" charset="0"/>
                <a:cs typeface="+mn-cs"/>
              </a:rPr>
              <a:t>Lecturer</a:t>
            </a:r>
            <a:endParaRPr kumimoji="0" lang="nl-BE" sz="2800" b="0"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endParaRPr>
          </a:p>
        </p:txBody>
      </p:sp>
      <p:sp>
        <p:nvSpPr>
          <p:cNvPr id="31" name="Rechthoek: afgeronde hoeken 30">
            <a:extLst>
              <a:ext uri="{FF2B5EF4-FFF2-40B4-BE49-F238E27FC236}">
                <a16:creationId xmlns:a16="http://schemas.microsoft.com/office/drawing/2014/main" id="{D5FB1825-489B-25C4-E709-EE74DC784B04}"/>
              </a:ext>
            </a:extLst>
          </p:cNvPr>
          <p:cNvSpPr/>
          <p:nvPr/>
        </p:nvSpPr>
        <p:spPr>
          <a:xfrm>
            <a:off x="6759441" y="4662366"/>
            <a:ext cx="4524765" cy="569803"/>
          </a:xfrm>
          <a:prstGeom prst="roundRect">
            <a:avLst>
              <a:gd name="adj" fmla="val 50000"/>
            </a:avLst>
          </a:prstGeom>
          <a:solidFill>
            <a:schemeClr val="bg1">
              <a:alpha val="90000"/>
            </a:schemeClr>
          </a:solidFill>
          <a:ln w="50800">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mn-cs"/>
              </a:rPr>
              <a:t>Author</a:t>
            </a:r>
            <a:endParaRPr kumimoji="0" lang="nl-BE" sz="2800" b="0"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endParaRPr>
          </a:p>
        </p:txBody>
      </p:sp>
      <p:sp>
        <p:nvSpPr>
          <p:cNvPr id="46" name="Stroomdiagram: Verbindingslijn 45">
            <a:extLst>
              <a:ext uri="{FF2B5EF4-FFF2-40B4-BE49-F238E27FC236}">
                <a16:creationId xmlns:a16="http://schemas.microsoft.com/office/drawing/2014/main" id="{694002E9-6E4E-BAF8-5299-D1CFE01447B6}"/>
              </a:ext>
            </a:extLst>
          </p:cNvPr>
          <p:cNvSpPr/>
          <p:nvPr/>
        </p:nvSpPr>
        <p:spPr>
          <a:xfrm>
            <a:off x="10523342" y="1400313"/>
            <a:ext cx="900000" cy="900000"/>
          </a:xfrm>
          <a:prstGeom prst="flowChartConnector">
            <a:avLst/>
          </a:prstGeom>
          <a:solidFill>
            <a:srgbClr val="99CCF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Stroomdiagram: Verbindingslijn 47">
            <a:extLst>
              <a:ext uri="{FF2B5EF4-FFF2-40B4-BE49-F238E27FC236}">
                <a16:creationId xmlns:a16="http://schemas.microsoft.com/office/drawing/2014/main" id="{FC20B772-E75A-2429-7BCC-8F63705BB85C}"/>
              </a:ext>
            </a:extLst>
          </p:cNvPr>
          <p:cNvSpPr/>
          <p:nvPr/>
        </p:nvSpPr>
        <p:spPr>
          <a:xfrm>
            <a:off x="10525877" y="2441674"/>
            <a:ext cx="900000" cy="900000"/>
          </a:xfrm>
          <a:prstGeom prst="flowChartConnector">
            <a:avLst/>
          </a:prstGeom>
          <a:solidFill>
            <a:srgbClr val="99CCF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Stroomdiagram: Verbindingslijn 48">
            <a:extLst>
              <a:ext uri="{FF2B5EF4-FFF2-40B4-BE49-F238E27FC236}">
                <a16:creationId xmlns:a16="http://schemas.microsoft.com/office/drawing/2014/main" id="{7B2FC3CB-1DFE-742F-87C1-9380DDA736EA}"/>
              </a:ext>
            </a:extLst>
          </p:cNvPr>
          <p:cNvSpPr/>
          <p:nvPr/>
        </p:nvSpPr>
        <p:spPr>
          <a:xfrm>
            <a:off x="10525877" y="3463054"/>
            <a:ext cx="900000" cy="900000"/>
          </a:xfrm>
          <a:prstGeom prst="flowChartConnector">
            <a:avLst/>
          </a:prstGeom>
          <a:solidFill>
            <a:srgbClr val="99CCF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Stroomdiagram: Verbindingslijn 49">
            <a:extLst>
              <a:ext uri="{FF2B5EF4-FFF2-40B4-BE49-F238E27FC236}">
                <a16:creationId xmlns:a16="http://schemas.microsoft.com/office/drawing/2014/main" id="{ACCD9EA8-31AB-ACE6-16CF-0F3ED70DFA42}"/>
              </a:ext>
            </a:extLst>
          </p:cNvPr>
          <p:cNvSpPr/>
          <p:nvPr/>
        </p:nvSpPr>
        <p:spPr>
          <a:xfrm>
            <a:off x="10541661" y="4509931"/>
            <a:ext cx="900000" cy="900000"/>
          </a:xfrm>
          <a:prstGeom prst="flowChartConnector">
            <a:avLst/>
          </a:prstGeom>
          <a:solidFill>
            <a:srgbClr val="99CCF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Graphic 32" descr="Ongelijke weegschaal met effen opvulling">
            <a:extLst>
              <a:ext uri="{FF2B5EF4-FFF2-40B4-BE49-F238E27FC236}">
                <a16:creationId xmlns:a16="http://schemas.microsoft.com/office/drawing/2014/main" id="{519951C4-E9D3-0F39-F346-0BAA2A9FBB9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42830" y="1603528"/>
            <a:ext cx="503145" cy="503145"/>
          </a:xfrm>
          <a:prstGeom prst="rect">
            <a:avLst/>
          </a:prstGeom>
        </p:spPr>
      </p:pic>
      <p:pic>
        <p:nvPicPr>
          <p:cNvPr id="34" name="Graphic 33" descr="Boeken met effen opvulling">
            <a:extLst>
              <a:ext uri="{FF2B5EF4-FFF2-40B4-BE49-F238E27FC236}">
                <a16:creationId xmlns:a16="http://schemas.microsoft.com/office/drawing/2014/main" id="{A3A1A32C-4AF2-42F1-C506-9C9EED03B81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64792" y="3684806"/>
            <a:ext cx="481866" cy="481866"/>
          </a:xfrm>
          <a:prstGeom prst="rect">
            <a:avLst/>
          </a:prstGeom>
        </p:spPr>
      </p:pic>
      <p:pic>
        <p:nvPicPr>
          <p:cNvPr id="35" name="Graphic 34" descr="Pen met effen opvulling">
            <a:extLst>
              <a:ext uri="{FF2B5EF4-FFF2-40B4-BE49-F238E27FC236}">
                <a16:creationId xmlns:a16="http://schemas.microsoft.com/office/drawing/2014/main" id="{21BE2BAA-217F-A193-A78C-BC5D669821D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51025" y="4712015"/>
            <a:ext cx="504995" cy="504995"/>
          </a:xfrm>
          <a:prstGeom prst="rect">
            <a:avLst/>
          </a:prstGeom>
        </p:spPr>
      </p:pic>
      <p:pic>
        <p:nvPicPr>
          <p:cNvPr id="43" name="Graphic 42" descr="Vergrootglas met effen opvulling">
            <a:extLst>
              <a:ext uri="{FF2B5EF4-FFF2-40B4-BE49-F238E27FC236}">
                <a16:creationId xmlns:a16="http://schemas.microsoft.com/office/drawing/2014/main" id="{ED6E0787-DD5A-836D-4AD7-02E7042F28F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723583" y="2637081"/>
            <a:ext cx="532437" cy="532437"/>
          </a:xfrm>
          <a:prstGeom prst="rect">
            <a:avLst/>
          </a:prstGeom>
        </p:spPr>
      </p:pic>
      <p:cxnSp>
        <p:nvCxnSpPr>
          <p:cNvPr id="52" name="Rechte verbindingslijn 51">
            <a:extLst>
              <a:ext uri="{FF2B5EF4-FFF2-40B4-BE49-F238E27FC236}">
                <a16:creationId xmlns:a16="http://schemas.microsoft.com/office/drawing/2014/main" id="{655117DE-F018-3C49-E1CE-29FAA4DCB6C5}"/>
              </a:ext>
            </a:extLst>
          </p:cNvPr>
          <p:cNvCxnSpPr>
            <a:cxnSpLocks/>
            <a:stCxn id="28" idx="1"/>
          </p:cNvCxnSpPr>
          <p:nvPr/>
        </p:nvCxnSpPr>
        <p:spPr>
          <a:xfrm flipH="1">
            <a:off x="6204585" y="1848892"/>
            <a:ext cx="55485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Rechte verbindingslijn 53">
            <a:extLst>
              <a:ext uri="{FF2B5EF4-FFF2-40B4-BE49-F238E27FC236}">
                <a16:creationId xmlns:a16="http://schemas.microsoft.com/office/drawing/2014/main" id="{F70B5C41-8DAA-4018-BFD2-25C568AD2BA4}"/>
              </a:ext>
            </a:extLst>
          </p:cNvPr>
          <p:cNvCxnSpPr>
            <a:cxnSpLocks/>
          </p:cNvCxnSpPr>
          <p:nvPr/>
        </p:nvCxnSpPr>
        <p:spPr>
          <a:xfrm flipH="1">
            <a:off x="5862320" y="2905532"/>
            <a:ext cx="897121"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Rechte verbindingslijn 55">
            <a:extLst>
              <a:ext uri="{FF2B5EF4-FFF2-40B4-BE49-F238E27FC236}">
                <a16:creationId xmlns:a16="http://schemas.microsoft.com/office/drawing/2014/main" id="{C555B60B-DE19-7A5E-8ECE-36A01E611A66}"/>
              </a:ext>
            </a:extLst>
          </p:cNvPr>
          <p:cNvCxnSpPr>
            <a:cxnSpLocks/>
          </p:cNvCxnSpPr>
          <p:nvPr/>
        </p:nvCxnSpPr>
        <p:spPr>
          <a:xfrm flipH="1">
            <a:off x="5537200" y="3921532"/>
            <a:ext cx="121598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Rechte verbindingslijn 57">
            <a:extLst>
              <a:ext uri="{FF2B5EF4-FFF2-40B4-BE49-F238E27FC236}">
                <a16:creationId xmlns:a16="http://schemas.microsoft.com/office/drawing/2014/main" id="{AE443B86-6FC8-1FC7-1399-C20AAFC87292}"/>
              </a:ext>
            </a:extLst>
          </p:cNvPr>
          <p:cNvCxnSpPr>
            <a:cxnSpLocks/>
          </p:cNvCxnSpPr>
          <p:nvPr/>
        </p:nvCxnSpPr>
        <p:spPr>
          <a:xfrm flipH="1">
            <a:off x="5240215" y="4947692"/>
            <a:ext cx="1512971"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870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5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Video 17" title="Computerservers">
            <a:hlinkClick r:id="" action="ppaction://media"/>
            <a:extLst>
              <a:ext uri="{FF2B5EF4-FFF2-40B4-BE49-F238E27FC236}">
                <a16:creationId xmlns:a16="http://schemas.microsoft.com/office/drawing/2014/main" id="{410C0557-380B-FFC6-B5ED-F1ADAF752D83}"/>
              </a:ext>
            </a:extLst>
          </p:cNvPr>
          <p:cNvPicPr>
            <a:picLocks noChangeAspect="1"/>
          </p:cNvPicPr>
          <p:nvPr>
            <a:videoFile r:link="rId2"/>
            <p:extLst>
              <p:ext uri="{DAA4B4D4-6D71-4841-9C94-3DE7FCFB9230}">
                <p14:media xmlns:p14="http://schemas.microsoft.com/office/powerpoint/2010/main" r:embed="rId1"/>
              </p:ext>
            </p:extLst>
          </p:nvPr>
        </p:nvPicPr>
        <p:blipFill>
          <a:blip r:embed="rId4">
            <a:duotone>
              <a:prstClr val="black"/>
              <a:schemeClr val="accent4">
                <a:tint val="45000"/>
                <a:satMod val="400000"/>
              </a:schemeClr>
            </a:duotone>
            <a:lum bright="20000" contrast="20000"/>
          </a:blip>
          <a:stretch>
            <a:fillRect/>
          </a:stretch>
        </p:blipFill>
        <p:spPr>
          <a:xfrm flipH="1">
            <a:off x="0" y="-1"/>
            <a:ext cx="12192000" cy="6858000"/>
          </a:xfrm>
          <a:prstGeom prst="rect">
            <a:avLst/>
          </a:prstGeom>
        </p:spPr>
      </p:pic>
      <p:sp>
        <p:nvSpPr>
          <p:cNvPr id="20" name="Parallellogram 19">
            <a:extLst>
              <a:ext uri="{FF2B5EF4-FFF2-40B4-BE49-F238E27FC236}">
                <a16:creationId xmlns:a16="http://schemas.microsoft.com/office/drawing/2014/main" id="{CFEA70A9-D831-6B66-8DF8-0E7D3271BAD4}"/>
              </a:ext>
            </a:extLst>
          </p:cNvPr>
          <p:cNvSpPr/>
          <p:nvPr/>
        </p:nvSpPr>
        <p:spPr>
          <a:xfrm>
            <a:off x="259365" y="-378001"/>
            <a:ext cx="6606105" cy="7236000"/>
          </a:xfrm>
          <a:prstGeom prst="parallelogram">
            <a:avLst>
              <a:gd name="adj" fmla="val 34032"/>
            </a:avLst>
          </a:prstGeom>
          <a:solidFill>
            <a:srgbClr val="99CCFF">
              <a:alpha val="90000"/>
            </a:srgb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hthoek: afgeronde hoeken 27">
            <a:extLst>
              <a:ext uri="{FF2B5EF4-FFF2-40B4-BE49-F238E27FC236}">
                <a16:creationId xmlns:a16="http://schemas.microsoft.com/office/drawing/2014/main" id="{256F4F55-9F42-D08C-2658-B040265247FF}"/>
              </a:ext>
            </a:extLst>
          </p:cNvPr>
          <p:cNvSpPr/>
          <p:nvPr/>
        </p:nvSpPr>
        <p:spPr>
          <a:xfrm>
            <a:off x="6759441" y="1563990"/>
            <a:ext cx="4524765" cy="569803"/>
          </a:xfrm>
          <a:prstGeom prst="roundRect">
            <a:avLst>
              <a:gd name="adj" fmla="val 50000"/>
            </a:avLst>
          </a:prstGeom>
          <a:solidFill>
            <a:schemeClr val="bg1">
              <a:alpha val="90000"/>
            </a:schemeClr>
          </a:solidFill>
          <a:ln w="50800">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mn-cs"/>
              </a:rPr>
              <a:t>IT</a:t>
            </a:r>
            <a:endParaRPr kumimoji="0" lang="nl-BE" sz="2800" b="0"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endParaRPr>
          </a:p>
        </p:txBody>
      </p:sp>
      <p:sp>
        <p:nvSpPr>
          <p:cNvPr id="29" name="Rechthoek: afgeronde hoeken 28">
            <a:extLst>
              <a:ext uri="{FF2B5EF4-FFF2-40B4-BE49-F238E27FC236}">
                <a16:creationId xmlns:a16="http://schemas.microsoft.com/office/drawing/2014/main" id="{ED850B13-B2E5-B990-0BFC-F5E2F65A5A36}"/>
              </a:ext>
            </a:extLst>
          </p:cNvPr>
          <p:cNvSpPr/>
          <p:nvPr/>
        </p:nvSpPr>
        <p:spPr>
          <a:xfrm>
            <a:off x="6753186" y="2614205"/>
            <a:ext cx="4524765" cy="569803"/>
          </a:xfrm>
          <a:prstGeom prst="roundRect">
            <a:avLst>
              <a:gd name="adj" fmla="val 50000"/>
            </a:avLst>
          </a:prstGeom>
          <a:solidFill>
            <a:schemeClr val="bg1">
              <a:alpha val="90000"/>
            </a:schemeClr>
          </a:solidFill>
          <a:ln w="50800">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mn-cs"/>
              </a:rPr>
              <a:t>IP</a:t>
            </a:r>
            <a:endParaRPr kumimoji="0" lang="nl-BE" sz="2800" b="0"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endParaRPr>
          </a:p>
        </p:txBody>
      </p:sp>
      <p:sp>
        <p:nvSpPr>
          <p:cNvPr id="30" name="Rechthoek: afgeronde hoeken 29">
            <a:extLst>
              <a:ext uri="{FF2B5EF4-FFF2-40B4-BE49-F238E27FC236}">
                <a16:creationId xmlns:a16="http://schemas.microsoft.com/office/drawing/2014/main" id="{B62971D9-4ACB-0F17-887C-28242282951F}"/>
              </a:ext>
            </a:extLst>
          </p:cNvPr>
          <p:cNvSpPr/>
          <p:nvPr/>
        </p:nvSpPr>
        <p:spPr>
          <a:xfrm>
            <a:off x="6753186" y="3629574"/>
            <a:ext cx="4524765" cy="569803"/>
          </a:xfrm>
          <a:prstGeom prst="roundRect">
            <a:avLst>
              <a:gd name="adj" fmla="val 50000"/>
            </a:avLst>
          </a:prstGeom>
          <a:solidFill>
            <a:schemeClr val="bg1">
              <a:alpha val="90000"/>
            </a:schemeClr>
          </a:solidFill>
          <a:ln w="50800">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mn-cs"/>
              </a:rPr>
              <a:t>Data </a:t>
            </a:r>
            <a:r>
              <a:rPr kumimoji="0" lang="nl-NL" sz="2800" b="0" i="0" u="none" strike="noStrike" kern="1200" cap="none" spc="0" normalizeH="0" baseline="0" noProof="0" dirty="0" err="1">
                <a:ln>
                  <a:noFill/>
                </a:ln>
                <a:solidFill>
                  <a:prstClr val="black"/>
                </a:solidFill>
                <a:effectLst/>
                <a:uLnTx/>
                <a:uFillTx/>
                <a:latin typeface="Segoe UI Emoji" panose="020B0502040204020203" pitchFamily="34" charset="0"/>
                <a:ea typeface="Segoe UI Emoji" panose="020B0502040204020203" pitchFamily="34" charset="0"/>
                <a:cs typeface="+mn-cs"/>
              </a:rPr>
              <a:t>Protection</a:t>
            </a:r>
            <a:endParaRPr kumimoji="0" lang="nl-BE" sz="2800" b="0"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endParaRPr>
          </a:p>
        </p:txBody>
      </p:sp>
      <p:sp>
        <p:nvSpPr>
          <p:cNvPr id="31" name="Rechthoek: afgeronde hoeken 30">
            <a:extLst>
              <a:ext uri="{FF2B5EF4-FFF2-40B4-BE49-F238E27FC236}">
                <a16:creationId xmlns:a16="http://schemas.microsoft.com/office/drawing/2014/main" id="{D5FB1825-489B-25C4-E709-EE74DC784B04}"/>
              </a:ext>
            </a:extLst>
          </p:cNvPr>
          <p:cNvSpPr/>
          <p:nvPr/>
        </p:nvSpPr>
        <p:spPr>
          <a:xfrm>
            <a:off x="6759441" y="4662366"/>
            <a:ext cx="4524765" cy="569803"/>
          </a:xfrm>
          <a:prstGeom prst="roundRect">
            <a:avLst>
              <a:gd name="adj" fmla="val 50000"/>
            </a:avLst>
          </a:prstGeom>
          <a:solidFill>
            <a:schemeClr val="bg1">
              <a:alpha val="90000"/>
            </a:schemeClr>
          </a:solidFill>
          <a:ln w="50800">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mn-cs"/>
              </a:rPr>
              <a:t>Cybersecurity</a:t>
            </a:r>
            <a:endParaRPr kumimoji="0" lang="nl-BE" sz="2800" b="0" i="0" u="none" strike="noStrike" kern="1200" cap="none" spc="0" normalizeH="0" baseline="0" noProof="0" dirty="0">
              <a:ln>
                <a:noFill/>
              </a:ln>
              <a:solidFill>
                <a:prstClr val="white"/>
              </a:solidFill>
              <a:effectLst/>
              <a:uLnTx/>
              <a:uFillTx/>
              <a:latin typeface="Segoe UI Emoji" panose="020B0502040204020203" pitchFamily="34" charset="0"/>
              <a:ea typeface="Segoe UI Emoji" panose="020B0502040204020203" pitchFamily="34" charset="0"/>
              <a:cs typeface="+mn-cs"/>
            </a:endParaRPr>
          </a:p>
        </p:txBody>
      </p:sp>
      <p:sp>
        <p:nvSpPr>
          <p:cNvPr id="46" name="Stroomdiagram: Verbindingslijn 45">
            <a:extLst>
              <a:ext uri="{FF2B5EF4-FFF2-40B4-BE49-F238E27FC236}">
                <a16:creationId xmlns:a16="http://schemas.microsoft.com/office/drawing/2014/main" id="{694002E9-6E4E-BAF8-5299-D1CFE01447B6}"/>
              </a:ext>
            </a:extLst>
          </p:cNvPr>
          <p:cNvSpPr/>
          <p:nvPr/>
        </p:nvSpPr>
        <p:spPr>
          <a:xfrm>
            <a:off x="10523342" y="1400313"/>
            <a:ext cx="900000" cy="900000"/>
          </a:xfrm>
          <a:prstGeom prst="flowChartConnector">
            <a:avLst/>
          </a:prstGeom>
          <a:solidFill>
            <a:srgbClr val="99CCF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Stroomdiagram: Verbindingslijn 47">
            <a:extLst>
              <a:ext uri="{FF2B5EF4-FFF2-40B4-BE49-F238E27FC236}">
                <a16:creationId xmlns:a16="http://schemas.microsoft.com/office/drawing/2014/main" id="{FC20B772-E75A-2429-7BCC-8F63705BB85C}"/>
              </a:ext>
            </a:extLst>
          </p:cNvPr>
          <p:cNvSpPr/>
          <p:nvPr/>
        </p:nvSpPr>
        <p:spPr>
          <a:xfrm>
            <a:off x="10525877" y="2441674"/>
            <a:ext cx="900000" cy="900000"/>
          </a:xfrm>
          <a:prstGeom prst="flowChartConnector">
            <a:avLst/>
          </a:prstGeom>
          <a:solidFill>
            <a:srgbClr val="99CCF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Stroomdiagram: Verbindingslijn 48">
            <a:extLst>
              <a:ext uri="{FF2B5EF4-FFF2-40B4-BE49-F238E27FC236}">
                <a16:creationId xmlns:a16="http://schemas.microsoft.com/office/drawing/2014/main" id="{7B2FC3CB-1DFE-742F-87C1-9380DDA736EA}"/>
              </a:ext>
            </a:extLst>
          </p:cNvPr>
          <p:cNvSpPr/>
          <p:nvPr/>
        </p:nvSpPr>
        <p:spPr>
          <a:xfrm>
            <a:off x="10525877" y="3463054"/>
            <a:ext cx="900000" cy="900000"/>
          </a:xfrm>
          <a:prstGeom prst="flowChartConnector">
            <a:avLst/>
          </a:prstGeom>
          <a:solidFill>
            <a:srgbClr val="99CCF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Stroomdiagram: Verbindingslijn 49">
            <a:extLst>
              <a:ext uri="{FF2B5EF4-FFF2-40B4-BE49-F238E27FC236}">
                <a16:creationId xmlns:a16="http://schemas.microsoft.com/office/drawing/2014/main" id="{ACCD9EA8-31AB-ACE6-16CF-0F3ED70DFA42}"/>
              </a:ext>
            </a:extLst>
          </p:cNvPr>
          <p:cNvSpPr/>
          <p:nvPr/>
        </p:nvSpPr>
        <p:spPr>
          <a:xfrm>
            <a:off x="10541661" y="4509931"/>
            <a:ext cx="900000" cy="900000"/>
          </a:xfrm>
          <a:prstGeom prst="flowChartConnector">
            <a:avLst/>
          </a:prstGeom>
          <a:solidFill>
            <a:srgbClr val="99CCF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Graphic 32" descr="Ongelijke weegschaal met effen opvulling">
            <a:extLst>
              <a:ext uri="{FF2B5EF4-FFF2-40B4-BE49-F238E27FC236}">
                <a16:creationId xmlns:a16="http://schemas.microsoft.com/office/drawing/2014/main" id="{519951C4-E9D3-0F39-F346-0BAA2A9FBB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42830" y="1603528"/>
            <a:ext cx="503145" cy="503145"/>
          </a:xfrm>
          <a:prstGeom prst="rect">
            <a:avLst/>
          </a:prstGeom>
        </p:spPr>
      </p:pic>
      <p:pic>
        <p:nvPicPr>
          <p:cNvPr id="34" name="Graphic 33" descr="Boeken met effen opvulling">
            <a:extLst>
              <a:ext uri="{FF2B5EF4-FFF2-40B4-BE49-F238E27FC236}">
                <a16:creationId xmlns:a16="http://schemas.microsoft.com/office/drawing/2014/main" id="{A3A1A32C-4AF2-42F1-C506-9C9EED03B81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764792" y="3684806"/>
            <a:ext cx="481866" cy="481866"/>
          </a:xfrm>
          <a:prstGeom prst="rect">
            <a:avLst/>
          </a:prstGeom>
        </p:spPr>
      </p:pic>
      <p:pic>
        <p:nvPicPr>
          <p:cNvPr id="35" name="Graphic 34" descr="Pen met effen opvulling">
            <a:extLst>
              <a:ext uri="{FF2B5EF4-FFF2-40B4-BE49-F238E27FC236}">
                <a16:creationId xmlns:a16="http://schemas.microsoft.com/office/drawing/2014/main" id="{21BE2BAA-217F-A193-A78C-BC5D669821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739163" y="2646577"/>
            <a:ext cx="504995" cy="504995"/>
          </a:xfrm>
          <a:prstGeom prst="rect">
            <a:avLst/>
          </a:prstGeom>
        </p:spPr>
      </p:pic>
      <p:cxnSp>
        <p:nvCxnSpPr>
          <p:cNvPr id="52" name="Rechte verbindingslijn 51">
            <a:extLst>
              <a:ext uri="{FF2B5EF4-FFF2-40B4-BE49-F238E27FC236}">
                <a16:creationId xmlns:a16="http://schemas.microsoft.com/office/drawing/2014/main" id="{655117DE-F018-3C49-E1CE-29FAA4DCB6C5}"/>
              </a:ext>
            </a:extLst>
          </p:cNvPr>
          <p:cNvCxnSpPr>
            <a:cxnSpLocks/>
            <a:stCxn id="28" idx="1"/>
          </p:cNvCxnSpPr>
          <p:nvPr/>
        </p:nvCxnSpPr>
        <p:spPr>
          <a:xfrm flipH="1">
            <a:off x="6204585" y="1848892"/>
            <a:ext cx="55485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Rechte verbindingslijn 53">
            <a:extLst>
              <a:ext uri="{FF2B5EF4-FFF2-40B4-BE49-F238E27FC236}">
                <a16:creationId xmlns:a16="http://schemas.microsoft.com/office/drawing/2014/main" id="{F70B5C41-8DAA-4018-BFD2-25C568AD2BA4}"/>
              </a:ext>
            </a:extLst>
          </p:cNvPr>
          <p:cNvCxnSpPr>
            <a:cxnSpLocks/>
            <a:stCxn id="29" idx="1"/>
          </p:cNvCxnSpPr>
          <p:nvPr/>
        </p:nvCxnSpPr>
        <p:spPr>
          <a:xfrm flipH="1" flipV="1">
            <a:off x="5890779" y="2885559"/>
            <a:ext cx="862407" cy="13548"/>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Rechte verbindingslijn 55">
            <a:extLst>
              <a:ext uri="{FF2B5EF4-FFF2-40B4-BE49-F238E27FC236}">
                <a16:creationId xmlns:a16="http://schemas.microsoft.com/office/drawing/2014/main" id="{C555B60B-DE19-7A5E-8ECE-36A01E611A66}"/>
              </a:ext>
            </a:extLst>
          </p:cNvPr>
          <p:cNvCxnSpPr>
            <a:cxnSpLocks/>
          </p:cNvCxnSpPr>
          <p:nvPr/>
        </p:nvCxnSpPr>
        <p:spPr>
          <a:xfrm flipH="1">
            <a:off x="5537200" y="3921532"/>
            <a:ext cx="121598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Rechte verbindingslijn 57">
            <a:extLst>
              <a:ext uri="{FF2B5EF4-FFF2-40B4-BE49-F238E27FC236}">
                <a16:creationId xmlns:a16="http://schemas.microsoft.com/office/drawing/2014/main" id="{AE443B86-6FC8-1FC7-1399-C20AAFC87292}"/>
              </a:ext>
            </a:extLst>
          </p:cNvPr>
          <p:cNvCxnSpPr>
            <a:cxnSpLocks/>
          </p:cNvCxnSpPr>
          <p:nvPr/>
        </p:nvCxnSpPr>
        <p:spPr>
          <a:xfrm flipH="1">
            <a:off x="5181600" y="4947692"/>
            <a:ext cx="157158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hthoek: afgeronde hoeken 2">
            <a:extLst>
              <a:ext uri="{FF2B5EF4-FFF2-40B4-BE49-F238E27FC236}">
                <a16:creationId xmlns:a16="http://schemas.microsoft.com/office/drawing/2014/main" id="{CC8F9FC0-A7A1-9FA0-0894-D986D84FE128}"/>
              </a:ext>
            </a:extLst>
          </p:cNvPr>
          <p:cNvSpPr/>
          <p:nvPr/>
        </p:nvSpPr>
        <p:spPr>
          <a:xfrm>
            <a:off x="1829824" y="1881160"/>
            <a:ext cx="3608991" cy="20010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Afbeelding 1" descr="Afbeelding met tekst, Lettertype, logo, Graphics&#10;&#10;Automatisch gegenereerde beschrijving">
            <a:extLst>
              <a:ext uri="{FF2B5EF4-FFF2-40B4-BE49-F238E27FC236}">
                <a16:creationId xmlns:a16="http://schemas.microsoft.com/office/drawing/2014/main" id="{D157C40C-BB61-AB4C-B2C4-C34703D1473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20816" y="2015938"/>
            <a:ext cx="2427006" cy="1766271"/>
          </a:xfrm>
          <a:prstGeom prst="rect">
            <a:avLst/>
          </a:prstGeom>
        </p:spPr>
      </p:pic>
      <p:pic>
        <p:nvPicPr>
          <p:cNvPr id="5" name="Graphic 4" descr="Processor met effen opvulling">
            <a:extLst>
              <a:ext uri="{FF2B5EF4-FFF2-40B4-BE49-F238E27FC236}">
                <a16:creationId xmlns:a16="http://schemas.microsoft.com/office/drawing/2014/main" id="{F2006905-CEF0-4875-4836-FC254F3882B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643843" y="4633101"/>
            <a:ext cx="695633" cy="695633"/>
          </a:xfrm>
          <a:prstGeom prst="rect">
            <a:avLst/>
          </a:prstGeom>
        </p:spPr>
      </p:pic>
    </p:spTree>
    <p:extLst>
      <p:ext uri="{BB962C8B-B14F-4D97-AF65-F5344CB8AC3E}">
        <p14:creationId xmlns:p14="http://schemas.microsoft.com/office/powerpoint/2010/main" val="63375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5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pic>
        <p:nvPicPr>
          <p:cNvPr id="30" name="Afbeelding 29" descr="Oud leeg papier">
            <a:extLst>
              <a:ext uri="{FF2B5EF4-FFF2-40B4-BE49-F238E27FC236}">
                <a16:creationId xmlns:a16="http://schemas.microsoft.com/office/drawing/2014/main" id="{BAF6D957-839C-2770-EFEB-C1CD8D16621B}"/>
              </a:ext>
            </a:extLst>
          </p:cNvPr>
          <p:cNvPicPr>
            <a:picLocks noChangeAspect="1"/>
          </p:cNvPicPr>
          <p:nvPr/>
        </p:nvPicPr>
        <p:blipFill rotWithShape="1">
          <a:blip r:embed="rId2"/>
          <a:srcRect t="4038" b="20915"/>
          <a:stretch/>
        </p:blipFill>
        <p:spPr>
          <a:xfrm>
            <a:off x="0" y="-4285"/>
            <a:ext cx="12192000" cy="6862285"/>
          </a:xfrm>
          <a:prstGeom prst="rect">
            <a:avLst/>
          </a:prstGeom>
        </p:spPr>
      </p:pic>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99CCF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sp>
        <p:nvSpPr>
          <p:cNvPr id="23" name="Tekstvak 22">
            <a:extLst>
              <a:ext uri="{FF2B5EF4-FFF2-40B4-BE49-F238E27FC236}">
                <a16:creationId xmlns:a16="http://schemas.microsoft.com/office/drawing/2014/main" id="{2C656284-283D-099B-D1EB-23374F5B6291}"/>
              </a:ext>
            </a:extLst>
          </p:cNvPr>
          <p:cNvSpPr txBox="1"/>
          <p:nvPr/>
        </p:nvSpPr>
        <p:spPr>
          <a:xfrm>
            <a:off x="3664689" y="3429000"/>
            <a:ext cx="4809561"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4400" dirty="0">
                <a:solidFill>
                  <a:srgbClr val="002060"/>
                </a:solidFill>
                <a:latin typeface="Segoe UI Emoji" panose="020B0502040204020203" pitchFamily="34" charset="0"/>
                <a:ea typeface="Segoe UI Emoji" panose="020B0502040204020203" pitchFamily="34" charset="0"/>
              </a:rPr>
              <a:t>EU Cyber </a:t>
            </a:r>
            <a:r>
              <a:rPr lang="nl-BE" sz="4400" dirty="0" err="1">
                <a:solidFill>
                  <a:srgbClr val="002060"/>
                </a:solidFill>
                <a:latin typeface="Segoe UI Emoji" panose="020B0502040204020203" pitchFamily="34" charset="0"/>
                <a:ea typeface="Segoe UI Emoji" panose="020B0502040204020203" pitchFamily="34" charset="0"/>
              </a:rPr>
              <a:t>Strategy</a:t>
            </a:r>
            <a:endParaRPr kumimoji="0" lang="nl-BE" sz="4400" b="0" i="0" u="none" strike="noStrike" kern="1200" cap="none" spc="0" normalizeH="0" baseline="0" noProof="0" dirty="0">
              <a:ln>
                <a:noFill/>
              </a:ln>
              <a:solidFill>
                <a:srgbClr val="002060"/>
              </a:solidFill>
              <a:effectLst/>
              <a:uLnTx/>
              <a:uFillTx/>
              <a:latin typeface="Segoe UI Emoji" panose="020B0502040204020203" pitchFamily="34" charset="0"/>
              <a:ea typeface="Segoe UI Emoji" panose="020B0502040204020203" pitchFamily="34" charset="0"/>
              <a:cs typeface="+mn-cs"/>
            </a:endParaRPr>
          </a:p>
        </p:txBody>
      </p:sp>
      <p:sp>
        <p:nvSpPr>
          <p:cNvPr id="24" name="Tekstvak 23">
            <a:extLst>
              <a:ext uri="{FF2B5EF4-FFF2-40B4-BE49-F238E27FC236}">
                <a16:creationId xmlns:a16="http://schemas.microsoft.com/office/drawing/2014/main" id="{D2F7DBAB-1F1B-2D1E-30FA-3D9D9409DB44}"/>
              </a:ext>
            </a:extLst>
          </p:cNvPr>
          <p:cNvSpPr txBox="1"/>
          <p:nvPr/>
        </p:nvSpPr>
        <p:spPr>
          <a:xfrm>
            <a:off x="4970450" y="1597729"/>
            <a:ext cx="2198038" cy="221599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3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rPr>
              <a:t>01</a:t>
            </a:r>
            <a:endParaRPr kumimoji="0" lang="nl-BE" sz="1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endParaRPr>
          </a:p>
        </p:txBody>
      </p:sp>
      <p:pic>
        <p:nvPicPr>
          <p:cNvPr id="3" name="Afbeelding 2" descr="Afbeelding met tekst, Lettertype, logo, Graphics&#10;&#10;Automatisch gegenereerde beschrijving">
            <a:extLst>
              <a:ext uri="{FF2B5EF4-FFF2-40B4-BE49-F238E27FC236}">
                <a16:creationId xmlns:a16="http://schemas.microsoft.com/office/drawing/2014/main" id="{95930504-37DB-9EAA-6924-2851D9D1F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342224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en-GB" sz="3600" b="1" dirty="0">
                <a:solidFill>
                  <a:srgbClr val="0E2548"/>
                </a:solidFill>
                <a:latin typeface="Segoe UI Emoji" panose="020B0502040204020203" pitchFamily="34" charset="0"/>
                <a:ea typeface="Segoe UI Emoji" panose="020B0502040204020203" pitchFamily="34" charset="0"/>
              </a:rPr>
              <a:t>EU Cyber Strategy 2013</a:t>
            </a: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5"/>
            <a:ext cx="6011009" cy="4351338"/>
          </a:xfrm>
        </p:spPr>
        <p:txBody>
          <a:bodyPr>
            <a:normAutofit fontScale="85000" lnSpcReduction="20000"/>
          </a:bodyPr>
          <a:lstStyle/>
          <a:p>
            <a:pPr marL="0" indent="0">
              <a:buNone/>
            </a:pPr>
            <a:r>
              <a:rPr lang="en-GB" sz="2800" b="1" i="1" dirty="0"/>
              <a:t>“</a:t>
            </a:r>
            <a:r>
              <a:rPr lang="en-GB" sz="2800" b="1" i="1" dirty="0">
                <a:solidFill>
                  <a:srgbClr val="0E2548"/>
                </a:solidFill>
              </a:rPr>
              <a:t>An Open, Safe and Secure Cyberspace” </a:t>
            </a:r>
          </a:p>
          <a:p>
            <a:r>
              <a:rPr lang="en-GB" sz="2400" dirty="0">
                <a:solidFill>
                  <a:srgbClr val="0E2548"/>
                </a:solidFill>
                <a:sym typeface="Wingdings" panose="05000000000000000000" pitchFamily="2" charset="2"/>
              </a:rPr>
              <a:t>EU statement</a:t>
            </a:r>
          </a:p>
          <a:p>
            <a:r>
              <a:rPr lang="en-GB" sz="2400" dirty="0">
                <a:solidFill>
                  <a:srgbClr val="0E2548"/>
                </a:solidFill>
                <a:sym typeface="Wingdings" panose="05000000000000000000" pitchFamily="2" charset="2"/>
              </a:rPr>
              <a:t>Brussels dd. 7 February 2013</a:t>
            </a:r>
          </a:p>
          <a:p>
            <a:pPr marL="457200" indent="-457200">
              <a:buFont typeface="Arial" panose="020B0604020202020204" pitchFamily="34" charset="0"/>
              <a:buChar char="•"/>
            </a:pPr>
            <a:r>
              <a:rPr lang="en-GB" sz="2400" dirty="0">
                <a:solidFill>
                  <a:srgbClr val="0E2548"/>
                </a:solidFill>
                <a:sym typeface="Wingdings" panose="05000000000000000000" pitchFamily="2" charset="2"/>
              </a:rPr>
              <a:t>Resilient digital information systems</a:t>
            </a:r>
          </a:p>
          <a:p>
            <a:pPr marL="457200" indent="-457200">
              <a:buFont typeface="Arial" panose="020B0604020202020204" pitchFamily="34" charset="0"/>
              <a:buChar char="•"/>
            </a:pPr>
            <a:r>
              <a:rPr lang="en-GB" sz="2400" dirty="0">
                <a:solidFill>
                  <a:srgbClr val="0E2548"/>
                </a:solidFill>
                <a:sym typeface="Wingdings" panose="05000000000000000000" pitchFamily="2" charset="2"/>
              </a:rPr>
              <a:t>User awareness</a:t>
            </a:r>
          </a:p>
          <a:p>
            <a:pPr marL="457200" indent="-457200">
              <a:buFont typeface="Arial" panose="020B0604020202020204" pitchFamily="34" charset="0"/>
              <a:buChar char="•"/>
            </a:pPr>
            <a:r>
              <a:rPr lang="en-GB" sz="2400" dirty="0">
                <a:solidFill>
                  <a:srgbClr val="0E2548"/>
                </a:solidFill>
                <a:sym typeface="Wingdings" panose="05000000000000000000" pitchFamily="2" charset="2"/>
              </a:rPr>
              <a:t>Improved coordination between::</a:t>
            </a:r>
          </a:p>
          <a:p>
            <a:pPr marL="914400" lvl="1" indent="-457200">
              <a:buFont typeface="Arial" panose="020B0604020202020204" pitchFamily="34" charset="0"/>
              <a:buChar char="•"/>
            </a:pPr>
            <a:r>
              <a:rPr lang="en-GB" sz="2400" dirty="0">
                <a:solidFill>
                  <a:srgbClr val="A47E33"/>
                </a:solidFill>
                <a:sym typeface="Wingdings" panose="05000000000000000000" pitchFamily="2" charset="2"/>
              </a:rPr>
              <a:t>Member States</a:t>
            </a:r>
          </a:p>
          <a:p>
            <a:pPr marL="914400" lvl="1" indent="-457200">
              <a:buFont typeface="Arial" panose="020B0604020202020204" pitchFamily="34" charset="0"/>
              <a:buChar char="•"/>
            </a:pPr>
            <a:r>
              <a:rPr lang="en-GB" sz="2400" dirty="0">
                <a:solidFill>
                  <a:srgbClr val="A47E33"/>
                </a:solidFill>
                <a:sym typeface="Wingdings" panose="05000000000000000000" pitchFamily="2" charset="2"/>
              </a:rPr>
              <a:t>Legal and enforcement agencies</a:t>
            </a:r>
          </a:p>
          <a:p>
            <a:pPr marL="914400" lvl="1" indent="-457200">
              <a:buFont typeface="Arial" panose="020B0604020202020204" pitchFamily="34" charset="0"/>
              <a:buChar char="•"/>
            </a:pPr>
            <a:r>
              <a:rPr lang="en-GB" sz="2400" dirty="0">
                <a:solidFill>
                  <a:srgbClr val="A47E33"/>
                </a:solidFill>
                <a:sym typeface="Wingdings" panose="05000000000000000000" pitchFamily="2" charset="2"/>
              </a:rPr>
              <a:t>Public and private stakeholders</a:t>
            </a:r>
          </a:p>
          <a:p>
            <a:pPr marL="457200" indent="-457200">
              <a:buFont typeface="Arial" panose="020B0604020202020204" pitchFamily="34" charset="0"/>
              <a:buChar char="•"/>
            </a:pPr>
            <a:r>
              <a:rPr lang="en-GB" sz="2400" dirty="0">
                <a:solidFill>
                  <a:srgbClr val="0E2548"/>
                </a:solidFill>
                <a:sym typeface="Wingdings" panose="05000000000000000000" pitchFamily="2" charset="2"/>
              </a:rPr>
              <a:t>Strengthening cybersecurity and defence policy in the EU</a:t>
            </a:r>
          </a:p>
          <a:p>
            <a:endParaRPr lang="en-GB" sz="2400" dirty="0">
              <a:solidFill>
                <a:srgbClr val="0E2548"/>
              </a:solidFill>
              <a:sym typeface="Wingdings" panose="05000000000000000000" pitchFamily="2" charset="2"/>
            </a:endParaRPr>
          </a:p>
          <a:p>
            <a:r>
              <a:rPr lang="en-GB" sz="2400" dirty="0">
                <a:solidFill>
                  <a:srgbClr val="0E2548"/>
                </a:solidFill>
                <a:sym typeface="Wingdings" panose="05000000000000000000" pitchFamily="2" charset="2"/>
              </a:rPr>
              <a:t> NIS Directive and Cybersecurity Regulation</a:t>
            </a:r>
            <a:endParaRPr lang="en-GB" sz="2600" b="1" dirty="0">
              <a:solidFill>
                <a:srgbClr val="0E2548"/>
              </a:solidFill>
            </a:endParaRPr>
          </a:p>
          <a:p>
            <a:pPr marL="1257300" lvl="2" indent="-342900">
              <a:buFont typeface="Arial" panose="020B0604020202020204" pitchFamily="34" charset="0"/>
              <a:buChar char="•"/>
            </a:pPr>
            <a:endParaRPr lang="en-GB" sz="28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dirty="0">
                <a:ln>
                  <a:noFill/>
                </a:ln>
                <a:solidFill>
                  <a:prstClr val="white"/>
                </a:solidFill>
                <a:effectLst/>
                <a:uLnTx/>
                <a:uFillTx/>
                <a:latin typeface="Calibri" panose="020F0502020204030204"/>
                <a:ea typeface="+mn-ea"/>
                <a:cs typeface="+mn-cs"/>
              </a:rPr>
              <a:t>Dia </a:t>
            </a:r>
            <a:fld id="{8EBFD4A6-AC53-4304-8F4E-9B0833452983}" type="slidenum">
              <a:rPr kumimoji="0" lang="en-GB" sz="1800" b="0" i="0" u="none" strike="noStrike" kern="1200" cap="none" spc="0" normalizeH="0" baseline="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0" lang="en-GB" sz="1800" b="0"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dirty="0" err="1">
                <a:ln>
                  <a:noFill/>
                </a:ln>
                <a:solidFill>
                  <a:srgbClr val="0E2548"/>
                </a:solidFill>
                <a:effectLst/>
                <a:uLnTx/>
                <a:uFillTx/>
                <a:latin typeface="Calibri" panose="020F0502020204030204"/>
                <a:ea typeface="+mn-ea"/>
                <a:cs typeface="+mn-cs"/>
              </a:rPr>
              <a:t>mr</a:t>
            </a:r>
            <a:r>
              <a:rPr kumimoji="0" lang="en-GB" sz="1400" b="0" i="1" u="none" strike="noStrike" kern="1200" cap="none" spc="0" normalizeH="0" baseline="0" dirty="0">
                <a:ln>
                  <a:noFill/>
                </a:ln>
                <a:solidFill>
                  <a:srgbClr val="0E2548"/>
                </a:solidFill>
                <a:effectLst/>
                <a:uLnTx/>
                <a:uFillTx/>
                <a:latin typeface="Calibri" panose="020F0502020204030204"/>
                <a:ea typeface="+mn-ea"/>
                <a:cs typeface="+mn-cs"/>
              </a:rPr>
              <a:t>. Maarten Verhaghe</a:t>
            </a:r>
          </a:p>
        </p:txBody>
      </p:sp>
      <p:pic>
        <p:nvPicPr>
          <p:cNvPr id="10" name="Picture 2" descr="EU's new Security Union Strategy is a good first step">
            <a:extLst>
              <a:ext uri="{FF2B5EF4-FFF2-40B4-BE49-F238E27FC236}">
                <a16:creationId xmlns:a16="http://schemas.microsoft.com/office/drawing/2014/main" id="{3C91B499-B4A7-9BCE-AA5F-9239F162F1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9884" y="1737458"/>
            <a:ext cx="5048550" cy="3998025"/>
          </a:xfrm>
          <a:prstGeom prst="rect">
            <a:avLst/>
          </a:prstGeom>
          <a:noFill/>
          <a:extLst>
            <a:ext uri="{909E8E84-426E-40DD-AFC4-6F175D3DCCD1}">
              <a14:hiddenFill xmlns:a14="http://schemas.microsoft.com/office/drawing/2010/main">
                <a:solidFill>
                  <a:srgbClr val="FFFFFF"/>
                </a:solidFill>
              </a14:hiddenFill>
            </a:ext>
          </a:extLst>
        </p:spPr>
      </p:pic>
      <p:pic>
        <p:nvPicPr>
          <p:cNvPr id="12" name="Afbeelding 11" descr="Afbeelding met tekst, Lettertype, logo, Graphics&#10;&#10;Automatisch gegenereerde beschrijving">
            <a:extLst>
              <a:ext uri="{FF2B5EF4-FFF2-40B4-BE49-F238E27FC236}">
                <a16:creationId xmlns:a16="http://schemas.microsoft.com/office/drawing/2014/main" id="{948C77D4-7E95-00E0-EC86-21F0D35CE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540866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latin typeface="Segoe UI Emoji" panose="020B0502040204020203" pitchFamily="34" charset="0"/>
                <a:ea typeface="Segoe UI Emoji" panose="020B0502040204020203" pitchFamily="34" charset="0"/>
              </a:rPr>
              <a:t>EU Cyber </a:t>
            </a:r>
            <a:r>
              <a:rPr lang="nl-NL" sz="3600" b="1" dirty="0" err="1">
                <a:latin typeface="Segoe UI Emoji" panose="020B0502040204020203" pitchFamily="34" charset="0"/>
                <a:ea typeface="Segoe UI Emoji" panose="020B0502040204020203" pitchFamily="34" charset="0"/>
              </a:rPr>
              <a:t>Strategy</a:t>
            </a:r>
            <a:r>
              <a:rPr lang="nl-NL" sz="3600" b="1" dirty="0">
                <a:latin typeface="Segoe UI Emoji" panose="020B0502040204020203" pitchFamily="34" charset="0"/>
                <a:ea typeface="Segoe UI Emoji" panose="020B0502040204020203" pitchFamily="34" charset="0"/>
              </a:rPr>
              <a:t> 2020</a:t>
            </a:r>
            <a:endParaRPr lang="nl-BE" sz="3600" b="1" dirty="0">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7543800" y="1613364"/>
            <a:ext cx="4595273" cy="4351338"/>
          </a:xfrm>
        </p:spPr>
        <p:txBody>
          <a:bodyPr>
            <a:normAutofit lnSpcReduction="10000"/>
          </a:bodyPr>
          <a:lstStyle/>
          <a:p>
            <a:pPr marL="0" indent="0">
              <a:buNone/>
            </a:pPr>
            <a:r>
              <a:rPr lang="nl-BE" sz="2800" b="1" i="1" dirty="0">
                <a:solidFill>
                  <a:srgbClr val="0E2548"/>
                </a:solidFill>
              </a:rPr>
              <a:t>“</a:t>
            </a:r>
            <a:r>
              <a:rPr lang="en-US" sz="2800" b="1" i="1" dirty="0">
                <a:solidFill>
                  <a:srgbClr val="0E2548"/>
                </a:solidFill>
              </a:rPr>
              <a:t>I</a:t>
            </a:r>
            <a:r>
              <a:rPr lang="en-US" sz="2800" b="1" i="1" dirty="0">
                <a:solidFill>
                  <a:srgbClr val="0E2548"/>
                </a:solidFill>
                <a:effectLst/>
              </a:rPr>
              <a:t>ntegrate cybersecurity into every element of the supply chain and bring further together EU's activities and resources across the four communities of cybersecurity – internal market, law enforcement, diplomacy and </a:t>
            </a:r>
            <a:r>
              <a:rPr lang="en-US" sz="2800" b="1" i="1" dirty="0" err="1">
                <a:solidFill>
                  <a:srgbClr val="0E2548"/>
                </a:solidFill>
                <a:effectLst/>
              </a:rPr>
              <a:t>defence</a:t>
            </a:r>
            <a:r>
              <a:rPr lang="nl-BE" sz="2800" b="1" i="1" dirty="0">
                <a:solidFill>
                  <a:srgbClr val="0E2548"/>
                </a:solidFill>
              </a:rPr>
              <a:t>” </a:t>
            </a:r>
          </a:p>
          <a:p>
            <a:r>
              <a:rPr lang="nl-BE" sz="2400" dirty="0">
                <a:solidFill>
                  <a:srgbClr val="0E2548"/>
                </a:solidFill>
                <a:sym typeface="Wingdings" panose="05000000000000000000" pitchFamily="2" charset="2"/>
              </a:rPr>
              <a:t>EU statement </a:t>
            </a:r>
          </a:p>
          <a:p>
            <a:r>
              <a:rPr lang="nl-BE" sz="2400" dirty="0">
                <a:solidFill>
                  <a:srgbClr val="0E2548"/>
                </a:solidFill>
                <a:sym typeface="Wingdings" panose="05000000000000000000" pitchFamily="2" charset="2"/>
              </a:rPr>
              <a:t>Brussels dd. 16 December 2020</a:t>
            </a:r>
          </a:p>
          <a:p>
            <a:pPr marL="1257300" lvl="2" indent="-342900">
              <a:buFont typeface="Arial" panose="020B0604020202020204" pitchFamily="34" charset="0"/>
              <a:buChar char="•"/>
            </a:pPr>
            <a:endParaRPr lang="nl-BE" sz="2800" dirty="0">
              <a:solidFill>
                <a:srgbClr val="A47E33"/>
              </a:solidFill>
            </a:endParaRPr>
          </a:p>
          <a:p>
            <a:pPr marL="0" lvl="1" indent="0">
              <a:buNone/>
            </a:pPr>
            <a:endParaRPr lang="nl-BE"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7" name="Picture 2" descr="EU Cybersecurity Capacity Building in the Mediterranean and the Middle East  : IEMed">
            <a:extLst>
              <a:ext uri="{FF2B5EF4-FFF2-40B4-BE49-F238E27FC236}">
                <a16:creationId xmlns:a16="http://schemas.microsoft.com/office/drawing/2014/main" id="{F33C048E-B142-DFD2-7057-A9B5C41CFB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784" y="1760052"/>
            <a:ext cx="7068365" cy="3965628"/>
          </a:xfrm>
          <a:prstGeom prst="rect">
            <a:avLst/>
          </a:prstGeom>
          <a:noFill/>
          <a:extLst>
            <a:ext uri="{909E8E84-426E-40DD-AFC4-6F175D3DCCD1}">
              <a14:hiddenFill xmlns:a14="http://schemas.microsoft.com/office/drawing/2010/main">
                <a:solidFill>
                  <a:srgbClr val="FFFFFF"/>
                </a:solidFill>
              </a14:hiddenFill>
            </a:ext>
          </a:extLst>
        </p:spPr>
      </p:pic>
      <p:pic>
        <p:nvPicPr>
          <p:cNvPr id="12" name="Afbeelding 11" descr="Afbeelding met tekst, Lettertype, logo, Graphics&#10;&#10;Automatisch gegenereerde beschrijving">
            <a:extLst>
              <a:ext uri="{FF2B5EF4-FFF2-40B4-BE49-F238E27FC236}">
                <a16:creationId xmlns:a16="http://schemas.microsoft.com/office/drawing/2014/main" id="{3F8C08C0-665C-2AC3-254B-0E8AFD8F3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2139942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EU Cyber </a:t>
            </a:r>
            <a:r>
              <a:rPr lang="nl-NL" sz="3600" b="1" dirty="0" err="1">
                <a:solidFill>
                  <a:srgbClr val="0E2548"/>
                </a:solidFill>
                <a:latin typeface="Segoe UI Emoji" panose="020B0502040204020203" pitchFamily="34" charset="0"/>
                <a:ea typeface="Segoe UI Emoji" panose="020B0502040204020203" pitchFamily="34" charset="0"/>
              </a:rPr>
              <a:t>Strategy</a:t>
            </a:r>
            <a:r>
              <a:rPr lang="nl-NL" sz="3600" b="1" dirty="0">
                <a:solidFill>
                  <a:srgbClr val="0E2548"/>
                </a:solidFill>
                <a:latin typeface="Segoe UI Emoji" panose="020B0502040204020203" pitchFamily="34" charset="0"/>
                <a:ea typeface="Segoe UI Emoji" panose="020B0502040204020203" pitchFamily="34" charset="0"/>
              </a:rPr>
              <a:t> 2020</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8" y="1825625"/>
            <a:ext cx="11268919" cy="4351338"/>
          </a:xfrm>
        </p:spPr>
        <p:txBody>
          <a:bodyPr>
            <a:normAutofit fontScale="25000" lnSpcReduction="20000"/>
          </a:bodyPr>
          <a:lstStyle/>
          <a:p>
            <a:pPr marL="457200" indent="-457200">
              <a:buFont typeface="Arial" panose="020B0604020202020204" pitchFamily="34" charset="0"/>
              <a:buChar char="•"/>
            </a:pPr>
            <a:r>
              <a:rPr lang="en-GB" sz="9600" dirty="0">
                <a:solidFill>
                  <a:srgbClr val="0E2548"/>
                </a:solidFill>
                <a:sym typeface="Wingdings" panose="05000000000000000000" pitchFamily="2" charset="2"/>
              </a:rPr>
              <a:t>Increasing cyber and physical resilience</a:t>
            </a:r>
          </a:p>
          <a:p>
            <a:pPr marL="914400" lvl="1" indent="-457200">
              <a:buFont typeface="Arial" panose="020B0604020202020204" pitchFamily="34" charset="0"/>
              <a:buChar char="•"/>
            </a:pPr>
            <a:r>
              <a:rPr lang="en-GB" sz="9600" dirty="0">
                <a:solidFill>
                  <a:srgbClr val="0E2548"/>
                </a:solidFill>
                <a:sym typeface="Wingdings" panose="05000000000000000000" pitchFamily="2" charset="2"/>
              </a:rPr>
              <a:t>Adaptation of legislative framework after review</a:t>
            </a:r>
            <a:endParaRPr lang="en-GB" sz="9600" dirty="0">
              <a:solidFill>
                <a:srgbClr val="0E2548"/>
              </a:solidFill>
              <a:cs typeface="Calibri"/>
            </a:endParaRPr>
          </a:p>
          <a:p>
            <a:pPr marL="1371600" lvl="2" indent="-457200">
              <a:buFont typeface="Arial" panose="020B0604020202020204" pitchFamily="34" charset="0"/>
              <a:buChar char="•"/>
            </a:pPr>
            <a:r>
              <a:rPr lang="en-GB" sz="9600" dirty="0">
                <a:solidFill>
                  <a:srgbClr val="A47E33"/>
                </a:solidFill>
                <a:sym typeface="Wingdings" panose="05000000000000000000" pitchFamily="2" charset="2"/>
              </a:rPr>
              <a:t>Update NIS Directive</a:t>
            </a:r>
            <a:endParaRPr lang="en-GB" sz="9600" dirty="0">
              <a:solidFill>
                <a:srgbClr val="A47E33"/>
              </a:solidFill>
              <a:cs typeface="Calibri"/>
            </a:endParaRPr>
          </a:p>
          <a:p>
            <a:pPr marL="1371600" lvl="2" indent="-457200">
              <a:buFont typeface="Arial" panose="020B0604020202020204" pitchFamily="34" charset="0"/>
              <a:buChar char="•"/>
            </a:pPr>
            <a:r>
              <a:rPr lang="en-GB" sz="9600" dirty="0">
                <a:solidFill>
                  <a:srgbClr val="A47E33"/>
                </a:solidFill>
                <a:sym typeface="Wingdings" panose="05000000000000000000" pitchFamily="2" charset="2"/>
              </a:rPr>
              <a:t>New directive for resilience of critical entities (extension directive 2008)</a:t>
            </a:r>
            <a:endParaRPr lang="en-GB" sz="9600" dirty="0">
              <a:solidFill>
                <a:srgbClr val="A47E33"/>
              </a:solidFill>
              <a:cs typeface="Calibri"/>
            </a:endParaRPr>
          </a:p>
          <a:p>
            <a:pPr marL="914400" lvl="1" indent="-457200"/>
            <a:r>
              <a:rPr lang="en-GB" sz="9600" dirty="0">
                <a:solidFill>
                  <a:srgbClr val="0E2548"/>
                </a:solidFill>
                <a:sym typeface="Wingdings" panose="05000000000000000000" pitchFamily="2" charset="2"/>
              </a:rPr>
              <a:t>Cybersecurity of Internet of Things (IoT)</a:t>
            </a:r>
            <a:endParaRPr lang="en-GB" sz="9600" dirty="0">
              <a:solidFill>
                <a:srgbClr val="0E2548"/>
              </a:solidFill>
              <a:cs typeface="Calibri"/>
            </a:endParaRPr>
          </a:p>
          <a:p>
            <a:pPr marL="914400" lvl="1" indent="-457200">
              <a:buFont typeface="Arial" panose="020B0604020202020204" pitchFamily="34" charset="0"/>
              <a:buChar char="•"/>
            </a:pPr>
            <a:r>
              <a:rPr lang="en-GB" sz="9600" dirty="0">
                <a:solidFill>
                  <a:srgbClr val="0E2548"/>
                </a:solidFill>
                <a:sym typeface="Wingdings" panose="05000000000000000000" pitchFamily="2" charset="2"/>
              </a:rPr>
              <a:t>Cybersecurity shield in the EU</a:t>
            </a:r>
            <a:endParaRPr lang="en-GB" sz="9600" dirty="0">
              <a:solidFill>
                <a:srgbClr val="0E2548"/>
              </a:solidFill>
              <a:cs typeface="Calibri"/>
            </a:endParaRPr>
          </a:p>
          <a:p>
            <a:pPr marL="1371600" lvl="2" indent="-457200">
              <a:buFont typeface="Arial" panose="020B0604020202020204" pitchFamily="34" charset="0"/>
              <a:buChar char="•"/>
            </a:pPr>
            <a:r>
              <a:rPr lang="en-GB" sz="9600" dirty="0">
                <a:solidFill>
                  <a:srgbClr val="A47E33"/>
                </a:solidFill>
                <a:sym typeface="Wingdings" panose="05000000000000000000" pitchFamily="2" charset="2"/>
              </a:rPr>
              <a:t>Establishment of Security Operations Centres</a:t>
            </a:r>
            <a:endParaRPr lang="en-GB" sz="9600" dirty="0">
              <a:solidFill>
                <a:srgbClr val="A47E33"/>
              </a:solidFill>
              <a:cs typeface="Calibri"/>
            </a:endParaRPr>
          </a:p>
          <a:p>
            <a:pPr marL="1371600" lvl="2" indent="-457200">
              <a:buFont typeface="Arial" panose="020B0604020202020204" pitchFamily="34" charset="0"/>
              <a:buChar char="•"/>
            </a:pPr>
            <a:r>
              <a:rPr lang="en-GB" sz="9600" dirty="0">
                <a:solidFill>
                  <a:srgbClr val="A47E33"/>
                </a:solidFill>
                <a:sym typeface="Wingdings" panose="05000000000000000000" pitchFamily="2" charset="2"/>
              </a:rPr>
              <a:t>Powered by AI</a:t>
            </a:r>
            <a:endParaRPr lang="en-GB" sz="9600" dirty="0">
              <a:solidFill>
                <a:srgbClr val="A47E33"/>
              </a:solidFill>
              <a:cs typeface="Calibri"/>
            </a:endParaRPr>
          </a:p>
          <a:p>
            <a:pPr marL="1371600" lvl="2" indent="-457200">
              <a:buFont typeface="Arial" panose="020B0604020202020204" pitchFamily="34" charset="0"/>
              <a:buChar char="•"/>
            </a:pPr>
            <a:r>
              <a:rPr lang="en-GB" sz="9600" dirty="0">
                <a:solidFill>
                  <a:srgbClr val="A47E33"/>
                </a:solidFill>
                <a:sym typeface="Wingdings" panose="05000000000000000000" pitchFamily="2" charset="2"/>
              </a:rPr>
              <a:t>Early detection of cyber-attacks and enabling proactive attacks</a:t>
            </a:r>
            <a:endParaRPr lang="en-GB" sz="9600" dirty="0">
              <a:solidFill>
                <a:srgbClr val="A47E33"/>
              </a:solidFill>
              <a:cs typeface="Calibri"/>
            </a:endParaRPr>
          </a:p>
          <a:p>
            <a:pPr marL="1371600" lvl="2" indent="-457200">
              <a:buFont typeface="Arial" panose="020B0604020202020204" pitchFamily="34" charset="0"/>
              <a:buChar char="•"/>
            </a:pPr>
            <a:r>
              <a:rPr lang="en-GB" sz="9600" dirty="0">
                <a:solidFill>
                  <a:srgbClr val="A47E33"/>
                </a:solidFill>
                <a:cs typeface="Calibri"/>
                <a:sym typeface="Wingdings" panose="05000000000000000000" pitchFamily="2" charset="2"/>
              </a:rPr>
              <a:t>Avoiding damage</a:t>
            </a:r>
            <a:endParaRPr lang="en-GB" sz="9600" dirty="0">
              <a:solidFill>
                <a:srgbClr val="A47E33"/>
              </a:solidFill>
              <a:cs typeface="Calibri"/>
            </a:endParaRPr>
          </a:p>
          <a:p>
            <a:pPr marL="914400" lvl="1" indent="-457200">
              <a:buFont typeface="Arial" panose="020B0604020202020204" pitchFamily="34" charset="0"/>
              <a:buChar char="•"/>
            </a:pPr>
            <a:r>
              <a:rPr lang="en-GB" sz="9600" dirty="0">
                <a:solidFill>
                  <a:srgbClr val="0E2548"/>
                </a:solidFill>
                <a:sym typeface="Wingdings" panose="05000000000000000000" pitchFamily="2" charset="2"/>
              </a:rPr>
              <a:t>Responding to major attacks</a:t>
            </a:r>
            <a:endParaRPr lang="en-GB" sz="9600" dirty="0">
              <a:solidFill>
                <a:srgbClr val="0E2548"/>
              </a:solidFill>
              <a:cs typeface="Calibri"/>
            </a:endParaRPr>
          </a:p>
          <a:p>
            <a:pPr marL="914400" lvl="1" indent="-457200">
              <a:buFont typeface="Arial" panose="020B0604020202020204" pitchFamily="34" charset="0"/>
              <a:buChar char="•"/>
            </a:pPr>
            <a:r>
              <a:rPr lang="en-GB" sz="9600" dirty="0">
                <a:solidFill>
                  <a:srgbClr val="0E2548"/>
                </a:solidFill>
                <a:sym typeface="Wingdings" panose="05000000000000000000" pitchFamily="2" charset="2"/>
              </a:rPr>
              <a:t>Global collaboration to ensure security and stability in cyberspace</a:t>
            </a:r>
            <a:endParaRPr lang="en-GB" sz="9600" dirty="0">
              <a:solidFill>
                <a:srgbClr val="0E2548"/>
              </a:solidFill>
              <a:cs typeface="Calibri"/>
            </a:endParaRPr>
          </a:p>
          <a:p>
            <a:pPr marL="0" indent="0">
              <a:buNone/>
            </a:pPr>
            <a:r>
              <a:rPr lang="en-GB" sz="9600" dirty="0">
                <a:solidFill>
                  <a:srgbClr val="0E2548"/>
                </a:solidFill>
                <a:sym typeface="Wingdings" panose="05000000000000000000" pitchFamily="2" charset="2"/>
              </a:rPr>
              <a:t>	 NIS 2.0 Directive and Cyber Resilience Regulation</a:t>
            </a:r>
            <a:endParaRPr lang="en-GB" sz="9600" dirty="0">
              <a:solidFill>
                <a:srgbClr val="0E2548"/>
              </a:solidFill>
              <a:cs typeface="Calibri"/>
            </a:endParaRPr>
          </a:p>
          <a:p>
            <a:pPr marL="1257300" lvl="2" indent="-342900">
              <a:buFont typeface="Arial" panose="020B0604020202020204" pitchFamily="34" charset="0"/>
              <a:buChar char="•"/>
            </a:pPr>
            <a:endParaRPr lang="en-GB" sz="28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7" name="Afbeelding 6" descr="Afbeelding met tekst, Lettertype, logo, Graphics&#10;&#10;Automatisch gegenereerde beschrijving">
            <a:extLst>
              <a:ext uri="{FF2B5EF4-FFF2-40B4-BE49-F238E27FC236}">
                <a16:creationId xmlns:a16="http://schemas.microsoft.com/office/drawing/2014/main" id="{6D1B5819-1C01-28FE-EB58-3338ED952F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2203881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pic>
        <p:nvPicPr>
          <p:cNvPr id="30" name="Afbeelding 29" descr="Oud leeg papier">
            <a:extLst>
              <a:ext uri="{FF2B5EF4-FFF2-40B4-BE49-F238E27FC236}">
                <a16:creationId xmlns:a16="http://schemas.microsoft.com/office/drawing/2014/main" id="{BAF6D957-839C-2770-EFEB-C1CD8D16621B}"/>
              </a:ext>
            </a:extLst>
          </p:cNvPr>
          <p:cNvPicPr>
            <a:picLocks noChangeAspect="1"/>
          </p:cNvPicPr>
          <p:nvPr/>
        </p:nvPicPr>
        <p:blipFill rotWithShape="1">
          <a:blip r:embed="rId2"/>
          <a:srcRect t="4038" b="20915"/>
          <a:stretch/>
        </p:blipFill>
        <p:spPr>
          <a:xfrm>
            <a:off x="0" y="-4285"/>
            <a:ext cx="12192000" cy="6862285"/>
          </a:xfrm>
          <a:prstGeom prst="rect">
            <a:avLst/>
          </a:prstGeom>
        </p:spPr>
      </p:pic>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99CCF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sp>
        <p:nvSpPr>
          <p:cNvPr id="23" name="Tekstvak 22">
            <a:extLst>
              <a:ext uri="{FF2B5EF4-FFF2-40B4-BE49-F238E27FC236}">
                <a16:creationId xmlns:a16="http://schemas.microsoft.com/office/drawing/2014/main" id="{2C656284-283D-099B-D1EB-23374F5B6291}"/>
              </a:ext>
            </a:extLst>
          </p:cNvPr>
          <p:cNvSpPr txBox="1"/>
          <p:nvPr/>
        </p:nvSpPr>
        <p:spPr>
          <a:xfrm>
            <a:off x="3664689" y="3429000"/>
            <a:ext cx="4809561"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BE" sz="4400" dirty="0">
                <a:solidFill>
                  <a:srgbClr val="002060"/>
                </a:solidFill>
                <a:latin typeface="Segoe UI Emoji" panose="020B0502040204020203" pitchFamily="34" charset="0"/>
                <a:ea typeface="Segoe UI Emoji" panose="020B0502040204020203" pitchFamily="34" charset="0"/>
              </a:rPr>
              <a:t>NIS2 Directive</a:t>
            </a:r>
            <a:endParaRPr kumimoji="0" lang="nl-BE" sz="4400" b="0" i="0" u="none" strike="noStrike" kern="1200" cap="none" spc="0" normalizeH="0" baseline="0" noProof="0" dirty="0">
              <a:ln>
                <a:noFill/>
              </a:ln>
              <a:solidFill>
                <a:srgbClr val="002060"/>
              </a:solidFill>
              <a:effectLst/>
              <a:uLnTx/>
              <a:uFillTx/>
              <a:latin typeface="Segoe UI Emoji" panose="020B0502040204020203" pitchFamily="34" charset="0"/>
              <a:ea typeface="Segoe UI Emoji" panose="020B0502040204020203" pitchFamily="34" charset="0"/>
              <a:cs typeface="+mn-cs"/>
            </a:endParaRPr>
          </a:p>
        </p:txBody>
      </p:sp>
      <p:sp>
        <p:nvSpPr>
          <p:cNvPr id="24" name="Tekstvak 23">
            <a:extLst>
              <a:ext uri="{FF2B5EF4-FFF2-40B4-BE49-F238E27FC236}">
                <a16:creationId xmlns:a16="http://schemas.microsoft.com/office/drawing/2014/main" id="{D2F7DBAB-1F1B-2D1E-30FA-3D9D9409DB44}"/>
              </a:ext>
            </a:extLst>
          </p:cNvPr>
          <p:cNvSpPr txBox="1"/>
          <p:nvPr/>
        </p:nvSpPr>
        <p:spPr>
          <a:xfrm>
            <a:off x="4970450" y="1597729"/>
            <a:ext cx="2198038" cy="221599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3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rPr>
              <a:t>02</a:t>
            </a:r>
            <a:endParaRPr kumimoji="0" lang="nl-BE" sz="1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endParaRPr>
          </a:p>
        </p:txBody>
      </p:sp>
      <p:pic>
        <p:nvPicPr>
          <p:cNvPr id="3" name="Afbeelding 2" descr="Afbeelding met tekst, Lettertype, logo, Graphics&#10;&#10;Automatisch gegenereerde beschrijving">
            <a:extLst>
              <a:ext uri="{FF2B5EF4-FFF2-40B4-BE49-F238E27FC236}">
                <a16:creationId xmlns:a16="http://schemas.microsoft.com/office/drawing/2014/main" id="{5F51581A-DBFD-00CC-581F-727F941DDE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783644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err="1">
                <a:latin typeface="Segoe UI Emoji" panose="020B0502040204020203" pitchFamily="34" charset="0"/>
                <a:ea typeface="Segoe UI Emoji" panose="020B0502040204020203" pitchFamily="34" charset="0"/>
              </a:rPr>
              <a:t>Material</a:t>
            </a:r>
            <a:r>
              <a:rPr lang="nl-NL" sz="3600" b="1" dirty="0">
                <a:latin typeface="Segoe UI Emoji" panose="020B0502040204020203" pitchFamily="34" charset="0"/>
                <a:ea typeface="Segoe UI Emoji" panose="020B0502040204020203" pitchFamily="34" charset="0"/>
              </a:rPr>
              <a:t> Scope of Application</a:t>
            </a:r>
            <a:endParaRPr lang="nl-BE" sz="3600" b="1" dirty="0">
              <a:latin typeface="Segoe UI Emoji" panose="020B0502040204020203" pitchFamily="34" charset="0"/>
              <a:ea typeface="Segoe UI Emoji" panose="020B0502040204020203" pitchFamily="34" charset="0"/>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sp>
        <p:nvSpPr>
          <p:cNvPr id="10" name="Tijdelijke aanduiding voor inhoud 2">
            <a:extLst>
              <a:ext uri="{FF2B5EF4-FFF2-40B4-BE49-F238E27FC236}">
                <a16:creationId xmlns:a16="http://schemas.microsoft.com/office/drawing/2014/main" id="{538B0121-D352-BF67-F7B7-A66B7705087F}"/>
              </a:ext>
            </a:extLst>
          </p:cNvPr>
          <p:cNvSpPr>
            <a:spLocks noGrp="1"/>
          </p:cNvSpPr>
          <p:nvPr>
            <p:ph idx="1"/>
          </p:nvPr>
        </p:nvSpPr>
        <p:spPr>
          <a:xfrm>
            <a:off x="838199" y="1825624"/>
            <a:ext cx="10731046" cy="4837891"/>
          </a:xfrm>
        </p:spPr>
        <p:txBody>
          <a:bodyPr>
            <a:normAutofit fontScale="70000" lnSpcReduction="20000"/>
          </a:bodyPr>
          <a:lstStyle/>
          <a:p>
            <a:pPr marL="800100" lvl="1" indent="-342900">
              <a:spcAft>
                <a:spcPts val="600"/>
              </a:spcAft>
              <a:buFont typeface="Arial" panose="020B0604020202020204" pitchFamily="34" charset="0"/>
              <a:buChar char="•"/>
            </a:pPr>
            <a:r>
              <a:rPr lang="nl-BE" sz="2800" b="1" dirty="0" err="1">
                <a:solidFill>
                  <a:srgbClr val="0E2548"/>
                </a:solidFill>
              </a:rPr>
              <a:t>Measures</a:t>
            </a:r>
            <a:r>
              <a:rPr lang="nl-BE" sz="2800" b="1" dirty="0">
                <a:solidFill>
                  <a:srgbClr val="0E2548"/>
                </a:solidFill>
              </a:rPr>
              <a:t> </a:t>
            </a:r>
            <a:r>
              <a:rPr lang="nl-BE" sz="2800" b="1" dirty="0" err="1">
                <a:solidFill>
                  <a:srgbClr val="0E2548"/>
                </a:solidFill>
              </a:rPr>
              <a:t>aimed</a:t>
            </a:r>
            <a:r>
              <a:rPr lang="nl-BE" sz="2800" b="1" dirty="0">
                <a:solidFill>
                  <a:srgbClr val="0E2548"/>
                </a:solidFill>
              </a:rPr>
              <a:t> at </a:t>
            </a:r>
            <a:r>
              <a:rPr lang="nl-BE" sz="2800" b="1" dirty="0" err="1">
                <a:solidFill>
                  <a:srgbClr val="0E2548"/>
                </a:solidFill>
              </a:rPr>
              <a:t>achieving</a:t>
            </a:r>
            <a:r>
              <a:rPr lang="nl-BE" sz="2800" b="1" dirty="0">
                <a:solidFill>
                  <a:srgbClr val="0E2548"/>
                </a:solidFill>
              </a:rPr>
              <a:t> a high common level of cybersecurity in </a:t>
            </a:r>
            <a:r>
              <a:rPr lang="nl-BE" sz="2800" b="1" dirty="0" err="1">
                <a:solidFill>
                  <a:srgbClr val="0E2548"/>
                </a:solidFill>
              </a:rPr>
              <a:t>the</a:t>
            </a:r>
            <a:r>
              <a:rPr lang="nl-BE" sz="2800" b="1" dirty="0">
                <a:solidFill>
                  <a:srgbClr val="0E2548"/>
                </a:solidFill>
              </a:rPr>
              <a:t> EU.</a:t>
            </a:r>
          </a:p>
          <a:p>
            <a:pPr marL="800100" lvl="1" indent="-342900">
              <a:spcAft>
                <a:spcPts val="600"/>
              </a:spcAft>
              <a:buFont typeface="Arial" panose="020B0604020202020204" pitchFamily="34" charset="0"/>
              <a:buChar char="•"/>
            </a:pPr>
            <a:r>
              <a:rPr lang="nl-BE" sz="2800" b="1" dirty="0">
                <a:solidFill>
                  <a:srgbClr val="0E2548"/>
                </a:solidFill>
              </a:rPr>
              <a:t>Security of </a:t>
            </a:r>
            <a:r>
              <a:rPr lang="nl-BE" sz="2800" b="1" dirty="0" err="1">
                <a:solidFill>
                  <a:srgbClr val="0E2548"/>
                </a:solidFill>
              </a:rPr>
              <a:t>network</a:t>
            </a:r>
            <a:r>
              <a:rPr lang="nl-BE" sz="2800" b="1" dirty="0">
                <a:solidFill>
                  <a:srgbClr val="0E2548"/>
                </a:solidFill>
              </a:rPr>
              <a:t> </a:t>
            </a:r>
            <a:r>
              <a:rPr lang="nl-BE" sz="2800" b="1" dirty="0" err="1">
                <a:solidFill>
                  <a:srgbClr val="0E2548"/>
                </a:solidFill>
              </a:rPr>
              <a:t>and</a:t>
            </a:r>
            <a:r>
              <a:rPr lang="nl-BE" sz="2800" b="1" dirty="0">
                <a:solidFill>
                  <a:srgbClr val="0E2548"/>
                </a:solidFill>
              </a:rPr>
              <a:t> information systems (art. 6.1 en 6.2 NIS2 Directive):</a:t>
            </a:r>
          </a:p>
          <a:p>
            <a:pPr marL="457200" lvl="1" indent="0">
              <a:spcAft>
                <a:spcPts val="600"/>
              </a:spcAft>
              <a:buNone/>
            </a:pPr>
            <a:endParaRPr lang="nl-BE" sz="2800" b="1" dirty="0">
              <a:solidFill>
                <a:srgbClr val="0E2548"/>
              </a:solidFill>
            </a:endParaRPr>
          </a:p>
          <a:p>
            <a:pPr marL="457200" lvl="1" indent="0" algn="just">
              <a:spcAft>
                <a:spcPts val="600"/>
              </a:spcAft>
              <a:buNone/>
            </a:pPr>
            <a:r>
              <a:rPr lang="nl-NL" sz="2600" b="1" dirty="0">
                <a:solidFill>
                  <a:srgbClr val="A47E33"/>
                </a:solidFill>
              </a:rPr>
              <a:t>‘</a:t>
            </a:r>
            <a:r>
              <a:rPr lang="nl-NL" sz="2600" b="1" dirty="0" err="1">
                <a:solidFill>
                  <a:srgbClr val="A47E33"/>
                </a:solidFill>
              </a:rPr>
              <a:t>network</a:t>
            </a:r>
            <a:r>
              <a:rPr lang="nl-NL" sz="2600" b="1" dirty="0">
                <a:solidFill>
                  <a:srgbClr val="A47E33"/>
                </a:solidFill>
              </a:rPr>
              <a:t> </a:t>
            </a:r>
            <a:r>
              <a:rPr lang="nl-NL" sz="2600" b="1" dirty="0" err="1">
                <a:solidFill>
                  <a:srgbClr val="A47E33"/>
                </a:solidFill>
              </a:rPr>
              <a:t>and</a:t>
            </a:r>
            <a:r>
              <a:rPr lang="nl-NL" sz="2600" b="1" dirty="0">
                <a:solidFill>
                  <a:srgbClr val="A47E33"/>
                </a:solidFill>
              </a:rPr>
              <a:t> information system’:</a:t>
            </a:r>
          </a:p>
          <a:p>
            <a:pPr marL="1079500" lvl="1" indent="-360363" algn="just">
              <a:spcAft>
                <a:spcPts val="600"/>
              </a:spcAft>
              <a:buFont typeface="+mj-lt"/>
              <a:buAutoNum type="alphaLcParenR"/>
            </a:pPr>
            <a:r>
              <a:rPr lang="nl-NL" sz="2600" i="1" dirty="0">
                <a:solidFill>
                  <a:srgbClr val="0E2548"/>
                </a:solidFill>
              </a:rPr>
              <a:t>a</a:t>
            </a:r>
            <a:r>
              <a:rPr lang="en-US" sz="2600" i="1" dirty="0">
                <a:solidFill>
                  <a:srgbClr val="0E2548"/>
                </a:solidFill>
              </a:rPr>
              <a:t>n </a:t>
            </a:r>
            <a:r>
              <a:rPr lang="en-US" sz="2600" b="1" i="1" dirty="0">
                <a:solidFill>
                  <a:srgbClr val="0E2548"/>
                </a:solidFill>
              </a:rPr>
              <a:t>electronic communications network </a:t>
            </a:r>
            <a:r>
              <a:rPr lang="en-US" sz="2600" i="1" dirty="0">
                <a:solidFill>
                  <a:srgbClr val="0E2548"/>
                </a:solidFill>
              </a:rPr>
              <a:t>as defined in Article 2, point (1), of Directive (EU) 2018/1972;</a:t>
            </a:r>
            <a:endParaRPr lang="nl-NL" sz="2600" i="1" dirty="0">
              <a:solidFill>
                <a:srgbClr val="0E2548"/>
              </a:solidFill>
            </a:endParaRPr>
          </a:p>
          <a:p>
            <a:pPr marL="1079500" lvl="1" indent="-360363" algn="just" defTabSz="895350">
              <a:spcAft>
                <a:spcPts val="600"/>
              </a:spcAft>
              <a:buFont typeface="+mj-lt"/>
              <a:buAutoNum type="alphaLcParenR"/>
            </a:pPr>
            <a:r>
              <a:rPr lang="en-US" sz="2600" i="1" dirty="0">
                <a:solidFill>
                  <a:srgbClr val="0E2548"/>
                </a:solidFill>
              </a:rPr>
              <a:t>any </a:t>
            </a:r>
            <a:r>
              <a:rPr lang="en-US" sz="2600" b="1" i="1" dirty="0">
                <a:solidFill>
                  <a:srgbClr val="0E2548"/>
                </a:solidFill>
              </a:rPr>
              <a:t>device or group of interconnected or related devices</a:t>
            </a:r>
            <a:r>
              <a:rPr lang="en-US" sz="2600" i="1" dirty="0">
                <a:solidFill>
                  <a:srgbClr val="0E2548"/>
                </a:solidFill>
              </a:rPr>
              <a:t>, one or more of which, pursuant to a </a:t>
            </a:r>
            <a:r>
              <a:rPr lang="en-US" sz="2600" i="1" dirty="0" err="1">
                <a:solidFill>
                  <a:srgbClr val="0E2548"/>
                </a:solidFill>
              </a:rPr>
              <a:t>programme</a:t>
            </a:r>
            <a:r>
              <a:rPr lang="en-US" sz="2600" i="1" dirty="0">
                <a:solidFill>
                  <a:srgbClr val="0E2548"/>
                </a:solidFill>
              </a:rPr>
              <a:t>, carry out automatic </a:t>
            </a:r>
            <a:r>
              <a:rPr lang="en-US" sz="2600" b="1" i="1" dirty="0">
                <a:solidFill>
                  <a:srgbClr val="0E2548"/>
                </a:solidFill>
              </a:rPr>
              <a:t>processing of digital data</a:t>
            </a:r>
            <a:r>
              <a:rPr lang="en-US" sz="2600" i="1" dirty="0">
                <a:solidFill>
                  <a:srgbClr val="0E2548"/>
                </a:solidFill>
              </a:rPr>
              <a:t>; or</a:t>
            </a:r>
            <a:r>
              <a:rPr lang="nl-NL" sz="2600" i="1" dirty="0">
                <a:solidFill>
                  <a:srgbClr val="0E2548"/>
                </a:solidFill>
              </a:rPr>
              <a:t>, 	</a:t>
            </a:r>
          </a:p>
          <a:p>
            <a:pPr marL="1079500" lvl="1" indent="-360363" algn="just">
              <a:spcAft>
                <a:spcPts val="600"/>
              </a:spcAft>
              <a:buFont typeface="+mj-lt"/>
              <a:buAutoNum type="alphaLcParenR"/>
            </a:pPr>
            <a:r>
              <a:rPr lang="en-US" sz="2600" i="1" dirty="0">
                <a:solidFill>
                  <a:srgbClr val="0E2548"/>
                </a:solidFill>
              </a:rPr>
              <a:t>digital data stored, processed, retrieved or transmitted by elements covered under points (a) and (b) for the purposes of their operation, use, protection and </a:t>
            </a:r>
            <a:r>
              <a:rPr lang="en-US" sz="2600" b="1" i="1" dirty="0">
                <a:solidFill>
                  <a:srgbClr val="0E2548"/>
                </a:solidFill>
              </a:rPr>
              <a:t>maintenance</a:t>
            </a:r>
            <a:r>
              <a:rPr lang="en-US" sz="2600" i="1" dirty="0">
                <a:solidFill>
                  <a:srgbClr val="0E2548"/>
                </a:solidFill>
              </a:rPr>
              <a:t>;</a:t>
            </a:r>
            <a:endParaRPr lang="nl-NL" sz="2600" i="1" dirty="0">
              <a:solidFill>
                <a:srgbClr val="0E2548"/>
              </a:solidFill>
            </a:endParaRPr>
          </a:p>
          <a:p>
            <a:pPr marL="457200" lvl="1" indent="0" algn="just">
              <a:spcAft>
                <a:spcPts val="600"/>
              </a:spcAft>
              <a:buNone/>
            </a:pPr>
            <a:endParaRPr lang="nl-NL" sz="2600" dirty="0">
              <a:solidFill>
                <a:srgbClr val="A47E33"/>
              </a:solidFill>
            </a:endParaRPr>
          </a:p>
          <a:p>
            <a:pPr marL="457200" lvl="1" indent="0" algn="just">
              <a:spcAft>
                <a:spcPts val="600"/>
              </a:spcAft>
              <a:buNone/>
            </a:pPr>
            <a:r>
              <a:rPr lang="nl-NL" sz="2600" b="1" dirty="0">
                <a:solidFill>
                  <a:srgbClr val="A47E33"/>
                </a:solidFill>
              </a:rPr>
              <a:t>‘security of </a:t>
            </a:r>
            <a:r>
              <a:rPr lang="nl-NL" sz="2600" b="1" dirty="0" err="1">
                <a:solidFill>
                  <a:srgbClr val="A47E33"/>
                </a:solidFill>
              </a:rPr>
              <a:t>network</a:t>
            </a:r>
            <a:r>
              <a:rPr lang="nl-NL" sz="2600" b="1" dirty="0">
                <a:solidFill>
                  <a:srgbClr val="A47E33"/>
                </a:solidFill>
              </a:rPr>
              <a:t> </a:t>
            </a:r>
            <a:r>
              <a:rPr lang="nl-NL" sz="2600" b="1" dirty="0" err="1">
                <a:solidFill>
                  <a:srgbClr val="A47E33"/>
                </a:solidFill>
              </a:rPr>
              <a:t>and</a:t>
            </a:r>
            <a:r>
              <a:rPr lang="nl-NL" sz="2600" b="1" dirty="0">
                <a:solidFill>
                  <a:srgbClr val="A47E33"/>
                </a:solidFill>
              </a:rPr>
              <a:t> information systems’</a:t>
            </a:r>
            <a:r>
              <a:rPr lang="nl-NL" sz="2600" dirty="0">
                <a:solidFill>
                  <a:srgbClr val="A47E33"/>
                </a:solidFill>
              </a:rPr>
              <a:t>: </a:t>
            </a:r>
          </a:p>
          <a:p>
            <a:pPr marL="457200" lvl="1" indent="0" algn="just">
              <a:spcAft>
                <a:spcPts val="600"/>
              </a:spcAft>
              <a:buNone/>
            </a:pPr>
            <a:r>
              <a:rPr lang="nl-NL" sz="2600" i="1" dirty="0">
                <a:solidFill>
                  <a:srgbClr val="0E2548"/>
                </a:solidFill>
              </a:rPr>
              <a:t>	T</a:t>
            </a:r>
            <a:r>
              <a:rPr lang="en-US" sz="2600" i="1" dirty="0">
                <a:solidFill>
                  <a:srgbClr val="0E2548"/>
                </a:solidFill>
              </a:rPr>
              <a:t>he ability of network and information systems to resist, at a given level of confidence, any event that 	may compromise the </a:t>
            </a:r>
            <a:r>
              <a:rPr lang="en-US" sz="2600" b="1" i="1" dirty="0">
                <a:solidFill>
                  <a:srgbClr val="0E2548"/>
                </a:solidFill>
              </a:rPr>
              <a:t>availability, authenticity, integrity or confidentiality </a:t>
            </a:r>
            <a:r>
              <a:rPr lang="en-US" sz="2600" i="1" dirty="0">
                <a:solidFill>
                  <a:srgbClr val="0E2548"/>
                </a:solidFill>
              </a:rPr>
              <a:t>of stored, transmitted or 	</a:t>
            </a:r>
            <a:r>
              <a:rPr lang="en-US" sz="2600" b="1" i="1" dirty="0">
                <a:solidFill>
                  <a:srgbClr val="0E2548"/>
                </a:solidFill>
              </a:rPr>
              <a:t>processed data </a:t>
            </a:r>
            <a:r>
              <a:rPr lang="en-US" sz="2600" i="1" dirty="0">
                <a:solidFill>
                  <a:srgbClr val="0E2548"/>
                </a:solidFill>
              </a:rPr>
              <a:t>or of the services offered by, or accessible via, those network and information systems</a:t>
            </a:r>
            <a:r>
              <a:rPr lang="nl-NL" sz="2600" i="1" dirty="0">
                <a:solidFill>
                  <a:srgbClr val="0E2548"/>
                </a:solidFill>
              </a:rPr>
              <a:t>,</a:t>
            </a:r>
            <a:endParaRPr lang="nl-BE" sz="2600" b="1" dirty="0">
              <a:solidFill>
                <a:srgbClr val="0E2548"/>
              </a:solidFill>
            </a:endParaRPr>
          </a:p>
          <a:p>
            <a:pPr marL="1257300" lvl="2" indent="-342900">
              <a:buFont typeface="Arial" panose="020B0604020202020204" pitchFamily="34" charset="0"/>
              <a:buChar char="•"/>
            </a:pPr>
            <a:endParaRPr lang="nl-BE" sz="2800" dirty="0">
              <a:solidFill>
                <a:srgbClr val="A47E33"/>
              </a:solidFill>
            </a:endParaRPr>
          </a:p>
          <a:p>
            <a:pPr marL="0" lvl="1" indent="0">
              <a:buNone/>
            </a:pPr>
            <a:endParaRPr lang="nl-BE" sz="3200" dirty="0">
              <a:solidFill>
                <a:srgbClr val="A47E33"/>
              </a:solidFill>
              <a:sym typeface="Wingdings" panose="05000000000000000000" pitchFamily="2" charset="2"/>
            </a:endParaRPr>
          </a:p>
        </p:txBody>
      </p:sp>
      <p:pic>
        <p:nvPicPr>
          <p:cNvPr id="14" name="Afbeelding 13" descr="Afbeelding met tekst, Lettertype, logo, Graphics&#10;&#10;Automatisch gegenereerde beschrijving">
            <a:extLst>
              <a:ext uri="{FF2B5EF4-FFF2-40B4-BE49-F238E27FC236}">
                <a16:creationId xmlns:a16="http://schemas.microsoft.com/office/drawing/2014/main" id="{B0358E1C-0474-7B2C-9570-4D6178915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682575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Personal Scope of Application</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10</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sp>
        <p:nvSpPr>
          <p:cNvPr id="10" name="Tijdelijke aanduiding voor inhoud 2">
            <a:extLst>
              <a:ext uri="{FF2B5EF4-FFF2-40B4-BE49-F238E27FC236}">
                <a16:creationId xmlns:a16="http://schemas.microsoft.com/office/drawing/2014/main" id="{538B0121-D352-BF67-F7B7-A66B7705087F}"/>
              </a:ext>
            </a:extLst>
          </p:cNvPr>
          <p:cNvSpPr>
            <a:spLocks noGrp="1"/>
          </p:cNvSpPr>
          <p:nvPr>
            <p:ph idx="1"/>
          </p:nvPr>
        </p:nvSpPr>
        <p:spPr>
          <a:xfrm>
            <a:off x="838199" y="1825624"/>
            <a:ext cx="10669621" cy="4837891"/>
          </a:xfrm>
        </p:spPr>
        <p:txBody>
          <a:bodyPr>
            <a:normAutofit fontScale="92500" lnSpcReduction="10000"/>
          </a:bodyPr>
          <a:lstStyle/>
          <a:p>
            <a:pPr marL="800100" lvl="1" indent="-342900">
              <a:spcAft>
                <a:spcPts val="600"/>
              </a:spcAft>
              <a:buFont typeface="Arial" panose="020B0604020202020204" pitchFamily="34" charset="0"/>
              <a:buChar char="•"/>
            </a:pPr>
            <a:r>
              <a:rPr lang="en-GB" sz="2800" b="1" dirty="0">
                <a:solidFill>
                  <a:srgbClr val="0E2548"/>
                </a:solidFill>
              </a:rPr>
              <a:t>Expansion of the scope of NIS1</a:t>
            </a:r>
          </a:p>
          <a:p>
            <a:pPr marL="1257300" lvl="2" indent="-342900" algn="just">
              <a:spcAft>
                <a:spcPts val="600"/>
              </a:spcAft>
              <a:buFont typeface="Arial" panose="020B0604020202020204" pitchFamily="34" charset="0"/>
              <a:buChar char="•"/>
            </a:pPr>
            <a:r>
              <a:rPr lang="en-GB" sz="2400" dirty="0">
                <a:solidFill>
                  <a:srgbClr val="A47E33"/>
                </a:solidFill>
              </a:rPr>
              <a:t>New sectors included under the scope</a:t>
            </a:r>
          </a:p>
          <a:p>
            <a:pPr marL="1257300" lvl="2" indent="-342900" algn="just">
              <a:spcAft>
                <a:spcPts val="600"/>
              </a:spcAft>
              <a:buFont typeface="Arial" panose="020B0604020202020204" pitchFamily="34" charset="0"/>
              <a:buChar char="•"/>
            </a:pPr>
            <a:r>
              <a:rPr lang="en-GB" sz="2400" dirty="0">
                <a:solidFill>
                  <a:srgbClr val="A47E33"/>
                </a:solidFill>
              </a:rPr>
              <a:t>Based on NACEBEL-Codes – registration in the CBE (KBO)</a:t>
            </a:r>
          </a:p>
          <a:p>
            <a:pPr marL="1714500" lvl="3" indent="-342900" algn="just">
              <a:spcAft>
                <a:spcPts val="600"/>
              </a:spcAft>
            </a:pPr>
            <a:r>
              <a:rPr lang="en-GB" sz="2200" dirty="0">
                <a:solidFill>
                  <a:srgbClr val="0E2548"/>
                </a:solidFill>
              </a:rPr>
              <a:t>Postal and courier services</a:t>
            </a:r>
          </a:p>
          <a:p>
            <a:pPr marL="1714500" lvl="3" indent="-342900" algn="just">
              <a:spcAft>
                <a:spcPts val="600"/>
              </a:spcAft>
            </a:pPr>
            <a:r>
              <a:rPr lang="en-GB" sz="2200" dirty="0">
                <a:solidFill>
                  <a:srgbClr val="0E2548"/>
                </a:solidFill>
              </a:rPr>
              <a:t>Waste management</a:t>
            </a:r>
          </a:p>
          <a:p>
            <a:pPr marL="1714500" lvl="3" indent="-342900" algn="just">
              <a:spcAft>
                <a:spcPts val="600"/>
              </a:spcAft>
            </a:pPr>
            <a:r>
              <a:rPr lang="en-GB" sz="2200">
                <a:solidFill>
                  <a:srgbClr val="0E2548"/>
                </a:solidFill>
              </a:rPr>
              <a:t>Production and </a:t>
            </a:r>
            <a:r>
              <a:rPr lang="en-GB" sz="2200" dirty="0">
                <a:solidFill>
                  <a:srgbClr val="0E2548"/>
                </a:solidFill>
              </a:rPr>
              <a:t>distribution of chemical substances/food products</a:t>
            </a:r>
          </a:p>
          <a:p>
            <a:pPr marL="1714500" lvl="3" indent="-342900" algn="just">
              <a:spcAft>
                <a:spcPts val="600"/>
              </a:spcAft>
            </a:pPr>
            <a:r>
              <a:rPr lang="en-GB" sz="2200" dirty="0">
                <a:solidFill>
                  <a:srgbClr val="0E2548"/>
                </a:solidFill>
              </a:rPr>
              <a:t>Manufacturing of medical devices, ICT products, electrical equipment, etc.</a:t>
            </a:r>
          </a:p>
          <a:p>
            <a:pPr marL="1714500" lvl="3" indent="-342900" algn="just">
              <a:spcAft>
                <a:spcPts val="600"/>
              </a:spcAft>
            </a:pPr>
            <a:r>
              <a:rPr lang="en-GB" sz="2200" dirty="0">
                <a:solidFill>
                  <a:srgbClr val="0E2548"/>
                </a:solidFill>
              </a:rPr>
              <a:t>Public authorities (including local and education, if decided by the Belgian legislator)</a:t>
            </a:r>
          </a:p>
          <a:p>
            <a:pPr marL="1714500" lvl="3" indent="-342900" algn="just">
              <a:spcAft>
                <a:spcPts val="600"/>
              </a:spcAft>
            </a:pPr>
            <a:r>
              <a:rPr lang="en-GB" sz="2200" dirty="0">
                <a:solidFill>
                  <a:srgbClr val="0E2548"/>
                </a:solidFill>
              </a:rPr>
              <a:t>Critical infrastructures in accordance with Directive 2022/2557</a:t>
            </a:r>
          </a:p>
          <a:p>
            <a:pPr marL="1714500" lvl="3" indent="-342900" algn="just">
              <a:spcAft>
                <a:spcPts val="600"/>
              </a:spcAft>
            </a:pPr>
            <a:r>
              <a:rPr lang="en-GB" sz="2200" dirty="0">
                <a:solidFill>
                  <a:srgbClr val="0E2548"/>
                </a:solidFill>
              </a:rPr>
              <a:t>ICT manager and ICT security manager</a:t>
            </a:r>
          </a:p>
          <a:p>
            <a:pPr marL="1257300" lvl="2" indent="-342900" algn="just">
              <a:spcAft>
                <a:spcPts val="600"/>
              </a:spcAft>
            </a:pPr>
            <a:r>
              <a:rPr lang="en-GB" sz="2400" dirty="0">
                <a:solidFill>
                  <a:srgbClr val="A47E33"/>
                </a:solidFill>
              </a:rPr>
              <a:t>Entities with more than 50 employees or an annual turnover (or annual balance sheet total) exceeding 10 million euros</a:t>
            </a:r>
          </a:p>
          <a:p>
            <a:pPr marL="1714500" lvl="3" indent="-342900" algn="just"/>
            <a:endParaRPr lang="nl-NL" sz="2400" dirty="0">
              <a:solidFill>
                <a:srgbClr val="0E2548"/>
              </a:solidFill>
            </a:endParaRPr>
          </a:p>
          <a:p>
            <a:pPr marL="1257300" lvl="2" indent="-342900" algn="just">
              <a:buFont typeface="Arial" panose="020B0604020202020204" pitchFamily="34" charset="0"/>
              <a:buChar char="•"/>
            </a:pPr>
            <a:endParaRPr lang="nl-BE" sz="2600" b="1" dirty="0">
              <a:solidFill>
                <a:srgbClr val="0E2548"/>
              </a:solidFill>
            </a:endParaRPr>
          </a:p>
          <a:p>
            <a:pPr marL="1257300" lvl="2" indent="-342900">
              <a:buFont typeface="Arial" panose="020B0604020202020204" pitchFamily="34" charset="0"/>
              <a:buChar char="•"/>
            </a:pPr>
            <a:endParaRPr lang="nl-BE" sz="2800" dirty="0">
              <a:solidFill>
                <a:srgbClr val="A47E33"/>
              </a:solidFill>
            </a:endParaRPr>
          </a:p>
          <a:p>
            <a:pPr marL="0" lvl="1" indent="0">
              <a:buNone/>
            </a:pPr>
            <a:endParaRPr lang="nl-BE" sz="3200" dirty="0">
              <a:solidFill>
                <a:srgbClr val="A47E33"/>
              </a:solidFill>
              <a:sym typeface="Wingdings" panose="05000000000000000000" pitchFamily="2" charset="2"/>
            </a:endParaRPr>
          </a:p>
        </p:txBody>
      </p:sp>
      <p:pic>
        <p:nvPicPr>
          <p:cNvPr id="3" name="Afbeelding 2" descr="Afbeelding met tekst, Lettertype, logo, Graphics&#10;&#10;Automatisch gegenereerde beschrijving">
            <a:extLst>
              <a:ext uri="{FF2B5EF4-FFF2-40B4-BE49-F238E27FC236}">
                <a16:creationId xmlns:a16="http://schemas.microsoft.com/office/drawing/2014/main" id="{9ABBA40C-957C-205E-6065-72A95FE829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3396008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Scope Art. 2 </a:t>
            </a:r>
            <a:r>
              <a:rPr lang="nl-NL" sz="3600" b="1" dirty="0" err="1">
                <a:solidFill>
                  <a:srgbClr val="0E2548"/>
                </a:solidFill>
                <a:latin typeface="Segoe UI Emoji" panose="020B0502040204020203" pitchFamily="34" charset="0"/>
                <a:ea typeface="Segoe UI Emoji" panose="020B0502040204020203" pitchFamily="34" charset="0"/>
              </a:rPr>
              <a:t>and</a:t>
            </a:r>
            <a:r>
              <a:rPr lang="nl-NL" sz="3600" b="1" dirty="0">
                <a:solidFill>
                  <a:srgbClr val="0E2548"/>
                </a:solidFill>
                <a:latin typeface="Segoe UI Emoji" panose="020B0502040204020203" pitchFamily="34" charset="0"/>
                <a:ea typeface="Segoe UI Emoji" panose="020B0502040204020203" pitchFamily="34" charset="0"/>
              </a:rPr>
              <a:t> 3 NIS2 Directive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11</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2" name="Afbeelding 11">
            <a:extLst>
              <a:ext uri="{FF2B5EF4-FFF2-40B4-BE49-F238E27FC236}">
                <a16:creationId xmlns:a16="http://schemas.microsoft.com/office/drawing/2014/main" id="{9C43A96C-1E31-2597-BE93-4AAC6B029CFE}"/>
              </a:ext>
            </a:extLst>
          </p:cNvPr>
          <p:cNvPicPr>
            <a:picLocks noChangeAspect="1"/>
          </p:cNvPicPr>
          <p:nvPr/>
        </p:nvPicPr>
        <p:blipFill>
          <a:blip r:embed="rId2"/>
          <a:stretch>
            <a:fillRect/>
          </a:stretch>
        </p:blipFill>
        <p:spPr>
          <a:xfrm>
            <a:off x="489636" y="1526748"/>
            <a:ext cx="10421618" cy="5071387"/>
          </a:xfrm>
          <a:prstGeom prst="rect">
            <a:avLst/>
          </a:prstGeom>
        </p:spPr>
      </p:pic>
      <p:pic>
        <p:nvPicPr>
          <p:cNvPr id="3" name="Afbeelding 2" descr="Afbeelding met tekst, Lettertype, logo, Graphics&#10;&#10;Automatisch gegenereerde beschrijving">
            <a:extLst>
              <a:ext uri="{FF2B5EF4-FFF2-40B4-BE49-F238E27FC236}">
                <a16:creationId xmlns:a16="http://schemas.microsoft.com/office/drawing/2014/main" id="{F059D79E-A88C-42DB-98BB-4DE329A6A1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2951869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err="1">
                <a:solidFill>
                  <a:srgbClr val="0E2548"/>
                </a:solidFill>
                <a:latin typeface="Segoe UI Emoji" panose="020B0502040204020203" pitchFamily="34" charset="0"/>
                <a:ea typeface="Segoe UI Emoji" panose="020B0502040204020203" pitchFamily="34" charset="0"/>
              </a:rPr>
              <a:t>Designation</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by</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the</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legislator</a:t>
            </a:r>
            <a:r>
              <a:rPr lang="nl-NL" sz="3600" b="1" dirty="0">
                <a:solidFill>
                  <a:srgbClr val="0E2548"/>
                </a:solidFill>
                <a:latin typeface="Segoe UI Emoji" panose="020B0502040204020203" pitchFamily="34" charset="0"/>
                <a:ea typeface="Segoe UI Emoji" panose="020B0502040204020203" pitchFamily="34" charset="0"/>
              </a:rPr>
              <a:t>?</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5"/>
            <a:ext cx="10669621" cy="4351338"/>
          </a:xfrm>
        </p:spPr>
        <p:txBody>
          <a:bodyPr>
            <a:normAutofit/>
          </a:bodyPr>
          <a:lstStyle/>
          <a:p>
            <a:pPr marL="800100" lvl="1" indent="-342900">
              <a:buFont typeface="Arial" panose="020B0604020202020204" pitchFamily="34" charset="0"/>
              <a:buChar char="•"/>
            </a:pPr>
            <a:r>
              <a:rPr lang="nl-BE" sz="2800" b="1" dirty="0">
                <a:solidFill>
                  <a:srgbClr val="0E2548"/>
                </a:solidFill>
              </a:rPr>
              <a:t>NIS2 Bill </a:t>
            </a:r>
            <a:r>
              <a:rPr lang="nl-BE" sz="2800" b="1" dirty="0" err="1">
                <a:solidFill>
                  <a:srgbClr val="0E2548"/>
                </a:solidFill>
              </a:rPr>
              <a:t>provides</a:t>
            </a:r>
            <a:r>
              <a:rPr lang="nl-BE" sz="2800" b="1" dirty="0">
                <a:solidFill>
                  <a:srgbClr val="0E2548"/>
                </a:solidFill>
              </a:rPr>
              <a:t> </a:t>
            </a:r>
            <a:r>
              <a:rPr lang="nl-BE" sz="2800" b="1" dirty="0" err="1">
                <a:solidFill>
                  <a:srgbClr val="0E2548"/>
                </a:solidFill>
              </a:rPr>
              <a:t>for</a:t>
            </a:r>
            <a:r>
              <a:rPr lang="nl-BE" sz="2800" b="1" dirty="0">
                <a:solidFill>
                  <a:srgbClr val="0E2548"/>
                </a:solidFill>
              </a:rPr>
              <a:t> </a:t>
            </a:r>
            <a:r>
              <a:rPr lang="nl-BE" sz="2800" b="1" dirty="0" err="1">
                <a:solidFill>
                  <a:srgbClr val="0E2548"/>
                </a:solidFill>
              </a:rPr>
              <a:t>the</a:t>
            </a:r>
            <a:r>
              <a:rPr lang="nl-BE" sz="2800" b="1" dirty="0">
                <a:solidFill>
                  <a:srgbClr val="0E2548"/>
                </a:solidFill>
              </a:rPr>
              <a:t> </a:t>
            </a:r>
            <a:r>
              <a:rPr lang="nl-BE" sz="2800" b="1" dirty="0" err="1">
                <a:solidFill>
                  <a:srgbClr val="0E2548"/>
                </a:solidFill>
              </a:rPr>
              <a:t>possibility</a:t>
            </a:r>
            <a:r>
              <a:rPr lang="nl-BE" sz="2800" b="1" dirty="0">
                <a:solidFill>
                  <a:srgbClr val="0E2548"/>
                </a:solidFill>
              </a:rPr>
              <a:t> of </a:t>
            </a:r>
            <a:r>
              <a:rPr lang="nl-BE" sz="2800" b="1" dirty="0" err="1">
                <a:solidFill>
                  <a:srgbClr val="0E2548"/>
                </a:solidFill>
              </a:rPr>
              <a:t>identification</a:t>
            </a:r>
            <a:endParaRPr lang="nl-BE" sz="2800" b="1" dirty="0">
              <a:solidFill>
                <a:srgbClr val="0E2548"/>
              </a:solidFill>
            </a:endParaRPr>
          </a:p>
          <a:p>
            <a:pPr marL="1257300" lvl="2" indent="-342900" algn="just">
              <a:buFont typeface="Arial" panose="020B0604020202020204" pitchFamily="34" charset="0"/>
              <a:buChar char="•"/>
            </a:pPr>
            <a:r>
              <a:rPr lang="nl-NL" sz="2400" dirty="0" err="1">
                <a:solidFill>
                  <a:srgbClr val="A47E33"/>
                </a:solidFill>
              </a:rPr>
              <a:t>Designation</a:t>
            </a:r>
            <a:r>
              <a:rPr lang="nl-NL" sz="2400" dirty="0">
                <a:solidFill>
                  <a:srgbClr val="A47E33"/>
                </a:solidFill>
              </a:rPr>
              <a:t> of new NIS2 </a:t>
            </a:r>
            <a:r>
              <a:rPr lang="nl-NL" sz="2400" dirty="0" err="1">
                <a:solidFill>
                  <a:srgbClr val="A47E33"/>
                </a:solidFill>
              </a:rPr>
              <a:t>entities</a:t>
            </a:r>
            <a:endParaRPr lang="nl-NL" sz="2400" dirty="0">
              <a:solidFill>
                <a:srgbClr val="A47E33"/>
              </a:solidFill>
            </a:endParaRPr>
          </a:p>
          <a:p>
            <a:pPr marL="1257300" lvl="2" indent="-342900" algn="just">
              <a:buFont typeface="Arial" panose="020B0604020202020204" pitchFamily="34" charset="0"/>
              <a:buChar char="•"/>
            </a:pPr>
            <a:r>
              <a:rPr lang="nl-NL" sz="2400" dirty="0" err="1">
                <a:solidFill>
                  <a:srgbClr val="A47E33"/>
                </a:solidFill>
              </a:rPr>
              <a:t>Designation</a:t>
            </a:r>
            <a:r>
              <a:rPr lang="nl-NL" sz="2400" dirty="0">
                <a:solidFill>
                  <a:srgbClr val="A47E33"/>
                </a:solidFill>
              </a:rPr>
              <a:t> new NIS2 sectors</a:t>
            </a:r>
          </a:p>
          <a:p>
            <a:pPr marL="1257300" lvl="2" indent="-342900" algn="just">
              <a:buFont typeface="Arial" panose="020B0604020202020204" pitchFamily="34" charset="0"/>
              <a:buChar char="•"/>
            </a:pPr>
            <a:r>
              <a:rPr lang="nl-NL" sz="2400" dirty="0">
                <a:solidFill>
                  <a:srgbClr val="A47E33"/>
                </a:solidFill>
              </a:rPr>
              <a:t>Expansion of </a:t>
            </a:r>
            <a:r>
              <a:rPr lang="nl-NL" sz="2400" dirty="0" err="1">
                <a:solidFill>
                  <a:srgbClr val="A47E33"/>
                </a:solidFill>
              </a:rPr>
              <a:t>existing</a:t>
            </a:r>
            <a:r>
              <a:rPr lang="nl-NL" sz="2400" dirty="0">
                <a:solidFill>
                  <a:srgbClr val="A47E33"/>
                </a:solidFill>
              </a:rPr>
              <a:t> sectors </a:t>
            </a:r>
            <a:r>
              <a:rPr lang="nl-NL" sz="2400" dirty="0" err="1">
                <a:solidFill>
                  <a:srgbClr val="A47E33"/>
                </a:solidFill>
              </a:rPr>
              <a:t>using</a:t>
            </a:r>
            <a:r>
              <a:rPr lang="nl-NL" sz="2400" dirty="0">
                <a:solidFill>
                  <a:srgbClr val="A47E33"/>
                </a:solidFill>
              </a:rPr>
              <a:t> NACEBEL-codes</a:t>
            </a:r>
          </a:p>
          <a:p>
            <a:pPr marL="914400" lvl="2" indent="0">
              <a:buNone/>
            </a:pPr>
            <a:endParaRPr lang="nl-NL" sz="2800" dirty="0">
              <a:solidFill>
                <a:srgbClr val="A47E33"/>
              </a:solidFill>
            </a:endParaRPr>
          </a:p>
          <a:p>
            <a:pPr lvl="1"/>
            <a:r>
              <a:rPr lang="nl-BE" sz="2800" b="1" dirty="0">
                <a:solidFill>
                  <a:srgbClr val="0E2548"/>
                </a:solidFill>
              </a:rPr>
              <a:t>Evaluation of </a:t>
            </a:r>
            <a:r>
              <a:rPr lang="nl-BE" sz="2800" b="1" dirty="0" err="1">
                <a:solidFill>
                  <a:srgbClr val="0E2548"/>
                </a:solidFill>
              </a:rPr>
              <a:t>identification</a:t>
            </a:r>
            <a:endParaRPr lang="nl-BE" sz="2800" b="1" dirty="0">
              <a:solidFill>
                <a:srgbClr val="0E2548"/>
              </a:solidFill>
            </a:endParaRPr>
          </a:p>
          <a:p>
            <a:pPr lvl="2" algn="just"/>
            <a:r>
              <a:rPr lang="nl-BE" sz="2400" dirty="0" err="1">
                <a:solidFill>
                  <a:srgbClr val="A47E33"/>
                </a:solidFill>
              </a:rPr>
              <a:t>Biannual</a:t>
            </a:r>
            <a:endParaRPr lang="nl-BE" sz="2200" dirty="0">
              <a:solidFill>
                <a:srgbClr val="0E2548"/>
              </a:solidFill>
            </a:endParaRPr>
          </a:p>
          <a:p>
            <a:pPr lvl="2"/>
            <a:endParaRPr lang="nl-BE" sz="2600" b="1" dirty="0">
              <a:solidFill>
                <a:srgbClr val="0E2548"/>
              </a:solidFill>
            </a:endParaRPr>
          </a:p>
          <a:p>
            <a:pPr marL="914400" lvl="2" indent="0">
              <a:buNone/>
            </a:pPr>
            <a:endParaRPr lang="nl-BE" sz="2800" dirty="0">
              <a:solidFill>
                <a:srgbClr val="A47E33"/>
              </a:solidFill>
            </a:endParaRPr>
          </a:p>
          <a:p>
            <a:pPr marL="0" lvl="1" indent="0">
              <a:buNone/>
            </a:pPr>
            <a:endParaRPr lang="nl-BE"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2" name="Afbeelding 11" descr="Afbeelding met tekst, Lettertype, logo, Graphics&#10;&#10;Automatisch gegenereerde beschrijving">
            <a:extLst>
              <a:ext uri="{FF2B5EF4-FFF2-40B4-BE49-F238E27FC236}">
                <a16:creationId xmlns:a16="http://schemas.microsoft.com/office/drawing/2014/main" id="{9B97A327-AD52-7EC5-8235-F3BF2BCD0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446338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700391" y="893298"/>
            <a:ext cx="10972799" cy="797390"/>
          </a:xfrm>
        </p:spPr>
        <p:txBody>
          <a:bodyPr>
            <a:normAutofit fontScale="90000"/>
          </a:bodyPr>
          <a:lstStyle/>
          <a:p>
            <a:r>
              <a:rPr lang="nl-NL" sz="3600" b="1" dirty="0">
                <a:solidFill>
                  <a:srgbClr val="0E2548"/>
                </a:solidFill>
                <a:latin typeface="Segoe UI Emoji" panose="020B0502040204020203" pitchFamily="34" charset="0"/>
                <a:ea typeface="Segoe UI Emoji" panose="020B0502040204020203" pitchFamily="34" charset="0"/>
              </a:rPr>
              <a:t>How </a:t>
            </a:r>
            <a:r>
              <a:rPr lang="nl-NL" sz="3600" b="1" dirty="0" err="1">
                <a:solidFill>
                  <a:srgbClr val="0E2548"/>
                </a:solidFill>
                <a:latin typeface="Segoe UI Emoji" panose="020B0502040204020203" pitchFamily="34" charset="0"/>
                <a:ea typeface="Segoe UI Emoji" panose="020B0502040204020203" pitchFamily="34" charset="0"/>
              </a:rPr>
              <a:t>to</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determine</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whether</a:t>
            </a:r>
            <a:r>
              <a:rPr lang="nl-NL" sz="3600" b="1" dirty="0">
                <a:solidFill>
                  <a:srgbClr val="0E2548"/>
                </a:solidFill>
                <a:latin typeface="Segoe UI Emoji" panose="020B0502040204020203" pitchFamily="34" charset="0"/>
                <a:ea typeface="Segoe UI Emoji" panose="020B0502040204020203" pitchFamily="34" charset="0"/>
              </a:rPr>
              <a:t> a company </a:t>
            </a:r>
            <a:r>
              <a:rPr lang="nl-NL" sz="3600" b="1" dirty="0" err="1">
                <a:solidFill>
                  <a:srgbClr val="0E2548"/>
                </a:solidFill>
                <a:latin typeface="Segoe UI Emoji" panose="020B0502040204020203" pitchFamily="34" charset="0"/>
                <a:ea typeface="Segoe UI Emoji" panose="020B0502040204020203" pitchFamily="34" charset="0"/>
              </a:rPr>
              <a:t>falls</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under</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the</a:t>
            </a:r>
            <a:r>
              <a:rPr lang="nl-NL" sz="3600" b="1" dirty="0">
                <a:solidFill>
                  <a:srgbClr val="0E2548"/>
                </a:solidFill>
                <a:latin typeface="Segoe UI Emoji" panose="020B0502040204020203" pitchFamily="34" charset="0"/>
                <a:ea typeface="Segoe UI Emoji" panose="020B0502040204020203" pitchFamily="34" charset="0"/>
              </a:rPr>
              <a:t> scope?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5"/>
            <a:ext cx="10669621" cy="4351338"/>
          </a:xfrm>
        </p:spPr>
        <p:txBody>
          <a:bodyPr>
            <a:normAutofit/>
          </a:bodyPr>
          <a:lstStyle/>
          <a:p>
            <a:pPr marL="800100" lvl="1" indent="-342900">
              <a:buFont typeface="Arial" panose="020B0604020202020204" pitchFamily="34" charset="0"/>
              <a:buChar char="•"/>
            </a:pPr>
            <a:r>
              <a:rPr lang="nl-BE" sz="2800" b="1" dirty="0">
                <a:solidFill>
                  <a:srgbClr val="0E2548"/>
                </a:solidFill>
              </a:rPr>
              <a:t>Audit (</a:t>
            </a:r>
            <a:r>
              <a:rPr lang="nl-BE" sz="2800" b="1" dirty="0" err="1">
                <a:solidFill>
                  <a:srgbClr val="0E2548"/>
                </a:solidFill>
              </a:rPr>
              <a:t>legal</a:t>
            </a:r>
            <a:r>
              <a:rPr lang="nl-BE" sz="2800" b="1" dirty="0">
                <a:solidFill>
                  <a:srgbClr val="0E2548"/>
                </a:solidFill>
              </a:rPr>
              <a:t>)</a:t>
            </a:r>
          </a:p>
          <a:p>
            <a:pPr marL="1257300" lvl="2" indent="-342900" algn="just">
              <a:buFont typeface="Arial" panose="020B0604020202020204" pitchFamily="34" charset="0"/>
              <a:buChar char="•"/>
            </a:pPr>
            <a:r>
              <a:rPr lang="nl-NL" sz="2400" dirty="0">
                <a:solidFill>
                  <a:srgbClr val="A47E33"/>
                </a:solidFill>
              </a:rPr>
              <a:t>Review of </a:t>
            </a:r>
            <a:r>
              <a:rPr lang="nl-NL" sz="2400" dirty="0" err="1">
                <a:solidFill>
                  <a:srgbClr val="A47E33"/>
                </a:solidFill>
              </a:rPr>
              <a:t>the</a:t>
            </a:r>
            <a:r>
              <a:rPr lang="nl-NL" sz="2400" dirty="0">
                <a:solidFill>
                  <a:srgbClr val="A47E33"/>
                </a:solidFill>
              </a:rPr>
              <a:t> </a:t>
            </a:r>
            <a:r>
              <a:rPr lang="nl-NL" sz="2400" dirty="0" err="1">
                <a:solidFill>
                  <a:srgbClr val="A47E33"/>
                </a:solidFill>
              </a:rPr>
              <a:t>company’s</a:t>
            </a:r>
            <a:r>
              <a:rPr lang="nl-NL" sz="2400" dirty="0">
                <a:solidFill>
                  <a:srgbClr val="A47E33"/>
                </a:solidFill>
              </a:rPr>
              <a:t> </a:t>
            </a:r>
            <a:r>
              <a:rPr lang="nl-NL" sz="2400" dirty="0" err="1">
                <a:solidFill>
                  <a:srgbClr val="A47E33"/>
                </a:solidFill>
              </a:rPr>
              <a:t>current</a:t>
            </a:r>
            <a:r>
              <a:rPr lang="nl-NL" sz="2400" dirty="0">
                <a:solidFill>
                  <a:srgbClr val="A47E33"/>
                </a:solidFill>
              </a:rPr>
              <a:t> </a:t>
            </a:r>
            <a:r>
              <a:rPr lang="nl-NL" sz="2400" dirty="0" err="1">
                <a:solidFill>
                  <a:srgbClr val="A47E33"/>
                </a:solidFill>
              </a:rPr>
              <a:t>activities</a:t>
            </a:r>
            <a:endParaRPr lang="nl-NL" sz="2400" dirty="0">
              <a:solidFill>
                <a:srgbClr val="A47E33"/>
              </a:solidFill>
            </a:endParaRPr>
          </a:p>
          <a:p>
            <a:pPr marL="1257300" lvl="2" indent="-342900" algn="just">
              <a:buFont typeface="Arial" panose="020B0604020202020204" pitchFamily="34" charset="0"/>
              <a:buChar char="•"/>
            </a:pPr>
            <a:r>
              <a:rPr lang="nl-NL" sz="2400" dirty="0">
                <a:solidFill>
                  <a:srgbClr val="A47E33"/>
                </a:solidFill>
              </a:rPr>
              <a:t>Screening partner- </a:t>
            </a:r>
            <a:r>
              <a:rPr lang="nl-NL" sz="2400" dirty="0" err="1">
                <a:solidFill>
                  <a:srgbClr val="A47E33"/>
                </a:solidFill>
              </a:rPr>
              <a:t>and</a:t>
            </a:r>
            <a:r>
              <a:rPr lang="nl-NL" sz="2400" dirty="0">
                <a:solidFill>
                  <a:srgbClr val="A47E33"/>
                </a:solidFill>
              </a:rPr>
              <a:t> </a:t>
            </a:r>
            <a:r>
              <a:rPr lang="nl-NL" sz="2400" dirty="0" err="1">
                <a:solidFill>
                  <a:srgbClr val="A47E33"/>
                </a:solidFill>
              </a:rPr>
              <a:t>associated</a:t>
            </a:r>
            <a:r>
              <a:rPr lang="nl-NL" sz="2400" dirty="0">
                <a:solidFill>
                  <a:srgbClr val="A47E33"/>
                </a:solidFill>
              </a:rPr>
              <a:t> </a:t>
            </a:r>
            <a:r>
              <a:rPr lang="nl-NL" sz="2400" dirty="0" err="1">
                <a:solidFill>
                  <a:srgbClr val="A47E33"/>
                </a:solidFill>
              </a:rPr>
              <a:t>company’s</a:t>
            </a:r>
            <a:endParaRPr lang="nl-NL" sz="2400" dirty="0">
              <a:solidFill>
                <a:srgbClr val="A47E33"/>
              </a:solidFill>
            </a:endParaRPr>
          </a:p>
          <a:p>
            <a:pPr marL="1257300" lvl="2" indent="-342900" algn="just">
              <a:buFont typeface="Arial" panose="020B0604020202020204" pitchFamily="34" charset="0"/>
              <a:buChar char="•"/>
            </a:pPr>
            <a:r>
              <a:rPr lang="nl-NL" sz="2400" dirty="0">
                <a:solidFill>
                  <a:srgbClr val="A47E33"/>
                </a:solidFill>
              </a:rPr>
              <a:t>Screening of </a:t>
            </a:r>
            <a:r>
              <a:rPr lang="nl-NL" sz="2400" dirty="0" err="1">
                <a:solidFill>
                  <a:srgbClr val="A47E33"/>
                </a:solidFill>
              </a:rPr>
              <a:t>the</a:t>
            </a:r>
            <a:r>
              <a:rPr lang="nl-NL" sz="2400" dirty="0">
                <a:solidFill>
                  <a:srgbClr val="A47E33"/>
                </a:solidFill>
              </a:rPr>
              <a:t> </a:t>
            </a:r>
            <a:r>
              <a:rPr lang="nl-NL" sz="2400" dirty="0" err="1">
                <a:solidFill>
                  <a:srgbClr val="A47E33"/>
                </a:solidFill>
              </a:rPr>
              <a:t>company’s</a:t>
            </a:r>
            <a:r>
              <a:rPr lang="nl-NL" sz="2400" dirty="0">
                <a:solidFill>
                  <a:srgbClr val="A47E33"/>
                </a:solidFill>
              </a:rPr>
              <a:t> </a:t>
            </a:r>
            <a:r>
              <a:rPr lang="nl-NL" sz="2400" dirty="0" err="1">
                <a:solidFill>
                  <a:srgbClr val="A47E33"/>
                </a:solidFill>
              </a:rPr>
              <a:t>future</a:t>
            </a:r>
            <a:r>
              <a:rPr lang="nl-NL" sz="2400" dirty="0">
                <a:solidFill>
                  <a:srgbClr val="A47E33"/>
                </a:solidFill>
              </a:rPr>
              <a:t> </a:t>
            </a:r>
            <a:r>
              <a:rPr lang="nl-NL" sz="2400" dirty="0" err="1">
                <a:solidFill>
                  <a:srgbClr val="A47E33"/>
                </a:solidFill>
              </a:rPr>
              <a:t>activities</a:t>
            </a:r>
            <a:endParaRPr lang="nl-NL" sz="2400" dirty="0">
              <a:solidFill>
                <a:srgbClr val="A47E33"/>
              </a:solidFill>
            </a:endParaRPr>
          </a:p>
          <a:p>
            <a:pPr marL="1257300" lvl="2" indent="-342900" algn="just">
              <a:buFont typeface="Arial" panose="020B0604020202020204" pitchFamily="34" charset="0"/>
              <a:buChar char="•"/>
            </a:pPr>
            <a:r>
              <a:rPr lang="nl-NL" sz="2400" dirty="0">
                <a:solidFill>
                  <a:srgbClr val="A47E33"/>
                </a:solidFill>
              </a:rPr>
              <a:t>Analysis of turnover </a:t>
            </a:r>
            <a:r>
              <a:rPr lang="nl-NL" sz="2400" dirty="0" err="1">
                <a:solidFill>
                  <a:srgbClr val="A47E33"/>
                </a:solidFill>
              </a:rPr>
              <a:t>and</a:t>
            </a:r>
            <a:r>
              <a:rPr lang="nl-NL" sz="2400" dirty="0">
                <a:solidFill>
                  <a:srgbClr val="A47E33"/>
                </a:solidFill>
              </a:rPr>
              <a:t> employees</a:t>
            </a:r>
          </a:p>
          <a:p>
            <a:pPr marL="1257300" lvl="2" indent="-342900" algn="just">
              <a:buFont typeface="Arial" panose="020B0604020202020204" pitchFamily="34" charset="0"/>
              <a:buChar char="•"/>
            </a:pPr>
            <a:r>
              <a:rPr lang="nl-NL" sz="2400" dirty="0" err="1">
                <a:solidFill>
                  <a:srgbClr val="A47E33"/>
                </a:solidFill>
              </a:rPr>
              <a:t>Desgination</a:t>
            </a:r>
            <a:r>
              <a:rPr lang="nl-NL" sz="2400" dirty="0">
                <a:solidFill>
                  <a:srgbClr val="A47E33"/>
                </a:solidFill>
              </a:rPr>
              <a:t> </a:t>
            </a:r>
            <a:r>
              <a:rPr lang="nl-NL" sz="2400" dirty="0" err="1">
                <a:solidFill>
                  <a:srgbClr val="A47E33"/>
                </a:solidFill>
              </a:rPr>
              <a:t>by</a:t>
            </a:r>
            <a:r>
              <a:rPr lang="nl-NL" sz="2400" dirty="0">
                <a:solidFill>
                  <a:srgbClr val="A47E33"/>
                </a:solidFill>
              </a:rPr>
              <a:t> </a:t>
            </a:r>
            <a:r>
              <a:rPr lang="nl-NL" sz="2400" dirty="0" err="1">
                <a:solidFill>
                  <a:srgbClr val="A47E33"/>
                </a:solidFill>
              </a:rPr>
              <a:t>the</a:t>
            </a:r>
            <a:r>
              <a:rPr lang="nl-NL" sz="2400" dirty="0">
                <a:solidFill>
                  <a:srgbClr val="A47E33"/>
                </a:solidFill>
              </a:rPr>
              <a:t> </a:t>
            </a:r>
            <a:r>
              <a:rPr lang="nl-NL" sz="2400" dirty="0" err="1">
                <a:solidFill>
                  <a:srgbClr val="A47E33"/>
                </a:solidFill>
              </a:rPr>
              <a:t>legislator</a:t>
            </a:r>
            <a:endParaRPr lang="nl-NL" sz="2400" dirty="0">
              <a:solidFill>
                <a:srgbClr val="A47E33"/>
              </a:solidFill>
            </a:endParaRPr>
          </a:p>
          <a:p>
            <a:pPr marL="1257300" lvl="2" indent="-342900" algn="just">
              <a:buFont typeface="Arial" panose="020B0604020202020204" pitchFamily="34" charset="0"/>
              <a:buChar char="•"/>
            </a:pPr>
            <a:endParaRPr lang="nl-NL" sz="2800" dirty="0">
              <a:solidFill>
                <a:srgbClr val="A47E33"/>
              </a:solidFill>
            </a:endParaRPr>
          </a:p>
          <a:p>
            <a:pPr lvl="1"/>
            <a:r>
              <a:rPr lang="nl-BE" sz="2800" b="1" dirty="0" err="1">
                <a:solidFill>
                  <a:srgbClr val="0E2548"/>
                </a:solidFill>
              </a:rPr>
              <a:t>Know</a:t>
            </a:r>
            <a:r>
              <a:rPr lang="nl-BE" sz="2800" b="1" dirty="0">
                <a:solidFill>
                  <a:srgbClr val="0E2548"/>
                </a:solidFill>
              </a:rPr>
              <a:t> </a:t>
            </a:r>
            <a:r>
              <a:rPr lang="nl-BE" sz="2800" b="1" dirty="0" err="1">
                <a:solidFill>
                  <a:srgbClr val="0E2548"/>
                </a:solidFill>
              </a:rPr>
              <a:t>Your</a:t>
            </a:r>
            <a:r>
              <a:rPr lang="nl-BE" sz="2800" b="1" dirty="0">
                <a:solidFill>
                  <a:srgbClr val="0E2548"/>
                </a:solidFill>
              </a:rPr>
              <a:t> Customer </a:t>
            </a:r>
            <a:r>
              <a:rPr lang="nl-BE" sz="2800" b="1" dirty="0">
                <a:solidFill>
                  <a:srgbClr val="0E2548"/>
                </a:solidFill>
                <a:sym typeface="Wingdings" panose="05000000000000000000" pitchFamily="2" charset="2"/>
              </a:rPr>
              <a:t> Supply chain security</a:t>
            </a:r>
            <a:endParaRPr lang="nl-BE" sz="2800" b="1" dirty="0">
              <a:solidFill>
                <a:srgbClr val="0E2548"/>
              </a:solidFill>
            </a:endParaRPr>
          </a:p>
          <a:p>
            <a:pPr lvl="2" algn="just"/>
            <a:r>
              <a:rPr lang="nl-BE" sz="2400" dirty="0">
                <a:solidFill>
                  <a:srgbClr val="A47E33"/>
                </a:solidFill>
              </a:rPr>
              <a:t>Direct NIS2 </a:t>
            </a:r>
            <a:r>
              <a:rPr lang="nl-BE" sz="2400" dirty="0" err="1">
                <a:solidFill>
                  <a:srgbClr val="A47E33"/>
                </a:solidFill>
              </a:rPr>
              <a:t>customers</a:t>
            </a:r>
            <a:endParaRPr lang="nl-BE" sz="2400" dirty="0">
              <a:solidFill>
                <a:srgbClr val="A47E33"/>
              </a:solidFill>
            </a:endParaRPr>
          </a:p>
          <a:p>
            <a:pPr lvl="2" algn="just"/>
            <a:r>
              <a:rPr lang="nl-BE" sz="2400" dirty="0">
                <a:solidFill>
                  <a:srgbClr val="A47E33"/>
                </a:solidFill>
              </a:rPr>
              <a:t>Indirect NIS2 </a:t>
            </a:r>
            <a:r>
              <a:rPr lang="nl-BE" sz="2400" dirty="0" err="1">
                <a:solidFill>
                  <a:srgbClr val="A47E33"/>
                </a:solidFill>
              </a:rPr>
              <a:t>customers</a:t>
            </a:r>
            <a:r>
              <a:rPr lang="nl-BE" sz="2400" dirty="0">
                <a:solidFill>
                  <a:srgbClr val="A47E33"/>
                </a:solidFill>
              </a:rPr>
              <a:t> (sub-</a:t>
            </a:r>
            <a:r>
              <a:rPr lang="nl-BE" sz="2400" dirty="0" err="1">
                <a:solidFill>
                  <a:srgbClr val="A47E33"/>
                </a:solidFill>
              </a:rPr>
              <a:t>suppliers</a:t>
            </a:r>
            <a:r>
              <a:rPr lang="nl-BE" sz="2400" dirty="0">
                <a:solidFill>
                  <a:srgbClr val="A47E33"/>
                </a:solidFill>
              </a:rPr>
              <a:t>)</a:t>
            </a:r>
            <a:endParaRPr lang="nl-BE" sz="2200" dirty="0">
              <a:solidFill>
                <a:srgbClr val="0E2548"/>
              </a:solidFill>
            </a:endParaRPr>
          </a:p>
          <a:p>
            <a:pPr lvl="2"/>
            <a:endParaRPr lang="nl-BE" sz="2600" b="1" dirty="0">
              <a:solidFill>
                <a:srgbClr val="0E2548"/>
              </a:solidFill>
            </a:endParaRPr>
          </a:p>
          <a:p>
            <a:pPr marL="914400" lvl="2" indent="0">
              <a:buNone/>
            </a:pPr>
            <a:endParaRPr lang="nl-BE" sz="2800" dirty="0">
              <a:solidFill>
                <a:srgbClr val="A47E33"/>
              </a:solidFill>
            </a:endParaRPr>
          </a:p>
          <a:p>
            <a:pPr marL="0" lvl="1" indent="0">
              <a:buNone/>
            </a:pPr>
            <a:endParaRPr lang="nl-BE"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13</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2" name="Afbeelding 11" descr="Afbeelding met tekst, Lettertype, logo, Graphics&#10;&#10;Automatisch gegenereerde beschrijving">
            <a:extLst>
              <a:ext uri="{FF2B5EF4-FFF2-40B4-BE49-F238E27FC236}">
                <a16:creationId xmlns:a16="http://schemas.microsoft.com/office/drawing/2014/main" id="{9B97A327-AD52-7EC5-8235-F3BF2BCD0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493140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pic>
        <p:nvPicPr>
          <p:cNvPr id="30" name="Afbeelding 29" descr="Oud leeg papier">
            <a:extLst>
              <a:ext uri="{FF2B5EF4-FFF2-40B4-BE49-F238E27FC236}">
                <a16:creationId xmlns:a16="http://schemas.microsoft.com/office/drawing/2014/main" id="{BAF6D957-839C-2770-EFEB-C1CD8D16621B}"/>
              </a:ext>
            </a:extLst>
          </p:cNvPr>
          <p:cNvPicPr>
            <a:picLocks noChangeAspect="1"/>
          </p:cNvPicPr>
          <p:nvPr/>
        </p:nvPicPr>
        <p:blipFill rotWithShape="1">
          <a:blip r:embed="rId2"/>
          <a:srcRect t="4038" b="20915"/>
          <a:stretch/>
        </p:blipFill>
        <p:spPr>
          <a:xfrm>
            <a:off x="0" y="-4285"/>
            <a:ext cx="12192000" cy="6862285"/>
          </a:xfrm>
          <a:prstGeom prst="rect">
            <a:avLst/>
          </a:prstGeom>
        </p:spPr>
      </p:pic>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99CCF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sp>
        <p:nvSpPr>
          <p:cNvPr id="23" name="Tekstvak 22">
            <a:extLst>
              <a:ext uri="{FF2B5EF4-FFF2-40B4-BE49-F238E27FC236}">
                <a16:creationId xmlns:a16="http://schemas.microsoft.com/office/drawing/2014/main" id="{2C656284-283D-099B-D1EB-23374F5B6291}"/>
              </a:ext>
            </a:extLst>
          </p:cNvPr>
          <p:cNvSpPr txBox="1"/>
          <p:nvPr/>
        </p:nvSpPr>
        <p:spPr>
          <a:xfrm>
            <a:off x="3664689" y="3429000"/>
            <a:ext cx="5074865"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BE" sz="4400" dirty="0">
                <a:solidFill>
                  <a:srgbClr val="002060"/>
                </a:solidFill>
                <a:latin typeface="Segoe UI Emoji" panose="020B0502040204020203" pitchFamily="34" charset="0"/>
                <a:ea typeface="Segoe UI Emoji" panose="020B0502040204020203" pitchFamily="34" charset="0"/>
              </a:rPr>
              <a:t>NIS2 - </a:t>
            </a:r>
            <a:r>
              <a:rPr lang="nl-BE" sz="4400" dirty="0" err="1">
                <a:solidFill>
                  <a:srgbClr val="002060"/>
                </a:solidFill>
                <a:latin typeface="Segoe UI Emoji" panose="020B0502040204020203" pitchFamily="34" charset="0"/>
                <a:ea typeface="Segoe UI Emoji" panose="020B0502040204020203" pitchFamily="34" charset="0"/>
              </a:rPr>
              <a:t>Obligations</a:t>
            </a:r>
            <a:endParaRPr kumimoji="0" lang="nl-BE" sz="4400" b="0" i="0" u="none" strike="noStrike" kern="1200" cap="none" spc="0" normalizeH="0" baseline="0" noProof="0" dirty="0">
              <a:ln>
                <a:noFill/>
              </a:ln>
              <a:solidFill>
                <a:srgbClr val="002060"/>
              </a:solidFill>
              <a:effectLst/>
              <a:uLnTx/>
              <a:uFillTx/>
              <a:latin typeface="Segoe UI Emoji" panose="020B0502040204020203" pitchFamily="34" charset="0"/>
              <a:ea typeface="Segoe UI Emoji" panose="020B0502040204020203" pitchFamily="34" charset="0"/>
              <a:cs typeface="+mn-cs"/>
            </a:endParaRPr>
          </a:p>
        </p:txBody>
      </p:sp>
      <p:sp>
        <p:nvSpPr>
          <p:cNvPr id="24" name="Tekstvak 23">
            <a:extLst>
              <a:ext uri="{FF2B5EF4-FFF2-40B4-BE49-F238E27FC236}">
                <a16:creationId xmlns:a16="http://schemas.microsoft.com/office/drawing/2014/main" id="{D2F7DBAB-1F1B-2D1E-30FA-3D9D9409DB44}"/>
              </a:ext>
            </a:extLst>
          </p:cNvPr>
          <p:cNvSpPr txBox="1"/>
          <p:nvPr/>
        </p:nvSpPr>
        <p:spPr>
          <a:xfrm>
            <a:off x="4970450" y="1597729"/>
            <a:ext cx="2198038" cy="221599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3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rPr>
              <a:t>03</a:t>
            </a:r>
            <a:endParaRPr kumimoji="0" lang="nl-BE" sz="1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endParaRPr>
          </a:p>
        </p:txBody>
      </p:sp>
      <p:pic>
        <p:nvPicPr>
          <p:cNvPr id="7" name="Afbeelding 6" descr="Afbeelding met tekst, Lettertype, logo, Graphics&#10;&#10;Automatisch gegenereerde beschrijving">
            <a:extLst>
              <a:ext uri="{FF2B5EF4-FFF2-40B4-BE49-F238E27FC236}">
                <a16:creationId xmlns:a16="http://schemas.microsoft.com/office/drawing/2014/main" id="{FF59D702-A4B0-DADA-3143-982303038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3963144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15</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9" name="Afbeelding 8" descr="Afbeelding met tekst, Lettertype, logo, Graphics&#10;&#10;Automatisch gegenereerde beschrijving">
            <a:extLst>
              <a:ext uri="{FF2B5EF4-FFF2-40B4-BE49-F238E27FC236}">
                <a16:creationId xmlns:a16="http://schemas.microsoft.com/office/drawing/2014/main" id="{1C8FD5D9-19AC-2730-834F-A79CF11115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graphicFrame>
        <p:nvGraphicFramePr>
          <p:cNvPr id="10" name="Diagram 9">
            <a:extLst>
              <a:ext uri="{FF2B5EF4-FFF2-40B4-BE49-F238E27FC236}">
                <a16:creationId xmlns:a16="http://schemas.microsoft.com/office/drawing/2014/main" id="{9ECFE0C5-43DE-EF58-ABB6-D039638A1158}"/>
              </a:ext>
            </a:extLst>
          </p:cNvPr>
          <p:cNvGraphicFramePr/>
          <p:nvPr>
            <p:extLst>
              <p:ext uri="{D42A27DB-BD31-4B8C-83A1-F6EECF244321}">
                <p14:modId xmlns:p14="http://schemas.microsoft.com/office/powerpoint/2010/main" val="2156976682"/>
              </p:ext>
            </p:extLst>
          </p:nvPr>
        </p:nvGraphicFramePr>
        <p:xfrm>
          <a:off x="-1366640" y="925263"/>
          <a:ext cx="9622617" cy="5769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ekstvak 17">
            <a:extLst>
              <a:ext uri="{FF2B5EF4-FFF2-40B4-BE49-F238E27FC236}">
                <a16:creationId xmlns:a16="http://schemas.microsoft.com/office/drawing/2014/main" id="{128506A9-B83F-7483-0D4E-74A8C2A93BFB}"/>
              </a:ext>
            </a:extLst>
          </p:cNvPr>
          <p:cNvSpPr txBox="1"/>
          <p:nvPr/>
        </p:nvSpPr>
        <p:spPr>
          <a:xfrm>
            <a:off x="6330462" y="2057400"/>
            <a:ext cx="5583352" cy="1815882"/>
          </a:xfrm>
          <a:prstGeom prst="rect">
            <a:avLst/>
          </a:prstGeom>
          <a:noFill/>
        </p:spPr>
        <p:txBody>
          <a:bodyPr wrap="square" rtlCol="0">
            <a:spAutoFit/>
          </a:bodyPr>
          <a:lstStyle/>
          <a:p>
            <a:r>
              <a:rPr lang="en-GB" sz="2800" b="1" dirty="0">
                <a:solidFill>
                  <a:srgbClr val="0E2548"/>
                </a:solidFill>
              </a:rPr>
              <a:t>“Ongoing obligation of means”</a:t>
            </a:r>
          </a:p>
          <a:p>
            <a:endParaRPr lang="en-GB" sz="2800" b="1" dirty="0">
              <a:solidFill>
                <a:srgbClr val="0E2548"/>
              </a:solidFill>
            </a:endParaRPr>
          </a:p>
          <a:p>
            <a:pPr algn="ctr"/>
            <a:r>
              <a:rPr lang="en-GB" sz="2800" dirty="0">
                <a:solidFill>
                  <a:srgbClr val="A47E33"/>
                </a:solidFill>
              </a:rPr>
              <a:t>Obligation to continuously evaluate and update measures</a:t>
            </a:r>
          </a:p>
        </p:txBody>
      </p:sp>
    </p:spTree>
    <p:extLst>
      <p:ext uri="{BB962C8B-B14F-4D97-AF65-F5344CB8AC3E}">
        <p14:creationId xmlns:p14="http://schemas.microsoft.com/office/powerpoint/2010/main" val="2649813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err="1">
                <a:solidFill>
                  <a:srgbClr val="0E2548"/>
                </a:solidFill>
                <a:latin typeface="Segoe UI Emoji" panose="020B0502040204020203" pitchFamily="34" charset="0"/>
                <a:ea typeface="Segoe UI Emoji" panose="020B0502040204020203" pitchFamily="34" charset="0"/>
              </a:rPr>
              <a:t>Governance</a:t>
            </a:r>
            <a:r>
              <a:rPr lang="nl-NL" sz="3600" b="1" dirty="0">
                <a:solidFill>
                  <a:srgbClr val="0E2548"/>
                </a:solidFill>
                <a:latin typeface="Segoe UI Emoji" panose="020B0502040204020203" pitchFamily="34" charset="0"/>
                <a:ea typeface="Segoe UI Emoji" panose="020B0502040204020203" pitchFamily="34" charset="0"/>
              </a:rPr>
              <a:t>: Art. 20 NIS2 Directive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198470" cy="4837891"/>
          </a:xfrm>
        </p:spPr>
        <p:txBody>
          <a:bodyPr>
            <a:normAutofit fontScale="92500" lnSpcReduction="10000"/>
          </a:bodyPr>
          <a:lstStyle/>
          <a:p>
            <a:pPr marL="800100" lvl="1" indent="-342900">
              <a:buFont typeface="Arial" panose="020B0604020202020204" pitchFamily="34" charset="0"/>
              <a:buChar char="•"/>
            </a:pPr>
            <a:r>
              <a:rPr lang="en-GB" sz="2800" b="1" dirty="0">
                <a:solidFill>
                  <a:srgbClr val="0E2548"/>
                </a:solidFill>
              </a:rPr>
              <a:t>Awareness and liability</a:t>
            </a:r>
          </a:p>
          <a:p>
            <a:pPr marL="457200" lvl="1" indent="0">
              <a:buNone/>
            </a:pPr>
            <a:endParaRPr lang="en-GB" sz="2800" b="1" dirty="0">
              <a:solidFill>
                <a:srgbClr val="0E2548"/>
              </a:solidFill>
            </a:endParaRPr>
          </a:p>
          <a:p>
            <a:pPr marL="1257300" lvl="2" indent="-342900">
              <a:buFont typeface="Arial" panose="020B0604020202020204" pitchFamily="34" charset="0"/>
              <a:buChar char="•"/>
            </a:pPr>
            <a:r>
              <a:rPr lang="en-GB" sz="2800" dirty="0">
                <a:solidFill>
                  <a:srgbClr val="A47E33"/>
                </a:solidFill>
              </a:rPr>
              <a:t>Obligation to supervise the implementation of cybersecurity measures</a:t>
            </a:r>
          </a:p>
          <a:p>
            <a:pPr marL="1257300" lvl="2" indent="-342900">
              <a:buFont typeface="Arial" panose="020B0604020202020204" pitchFamily="34" charset="0"/>
              <a:buChar char="•"/>
            </a:pPr>
            <a:endParaRPr lang="en-GB" sz="2800" dirty="0">
              <a:solidFill>
                <a:srgbClr val="A47E33"/>
              </a:solidFill>
            </a:endParaRPr>
          </a:p>
          <a:p>
            <a:pPr marL="1257300" lvl="2" indent="-342900">
              <a:buFont typeface="Arial" panose="020B0604020202020204" pitchFamily="34" charset="0"/>
              <a:buChar char="•"/>
            </a:pPr>
            <a:r>
              <a:rPr lang="en-GB" sz="2800" dirty="0">
                <a:solidFill>
                  <a:srgbClr val="0E2548"/>
                </a:solidFill>
              </a:rPr>
              <a:t>Governing bodies responsible for non-compliance with the obligations as specified in article 21 et seq. of the NIS2 Directive</a:t>
            </a:r>
          </a:p>
          <a:p>
            <a:pPr marL="914400" lvl="2" indent="0">
              <a:buNone/>
            </a:pPr>
            <a:endParaRPr lang="en-GB" sz="2800" dirty="0">
              <a:solidFill>
                <a:srgbClr val="0E2548"/>
              </a:solidFill>
            </a:endParaRPr>
          </a:p>
          <a:p>
            <a:pPr marL="1257300" lvl="2" indent="-342900">
              <a:buFont typeface="Arial" panose="020B0604020202020204" pitchFamily="34" charset="0"/>
              <a:buChar char="•"/>
            </a:pPr>
            <a:r>
              <a:rPr lang="en-US" sz="2800" dirty="0">
                <a:solidFill>
                  <a:srgbClr val="A47E33"/>
                </a:solidFill>
              </a:rPr>
              <a:t>Regularly attend specific training courses to acquire sufficient knowledge and skills to identify and assess risks and management practices in the field of cybersecurity and their impact on the entity's activities.</a:t>
            </a:r>
            <a:endParaRPr lang="en-GB" sz="2800" dirty="0">
              <a:solidFill>
                <a:srgbClr val="A47E33"/>
              </a:solidFill>
            </a:endParaRPr>
          </a:p>
          <a:p>
            <a:pPr marL="914400" lvl="2" indent="0">
              <a:buNone/>
            </a:pPr>
            <a:endParaRPr lang="en-GB" sz="2800" dirty="0">
              <a:solidFill>
                <a:srgbClr val="A47E33"/>
              </a:solidFill>
            </a:endParaRPr>
          </a:p>
          <a:p>
            <a:pPr marL="1257300" lvl="2" indent="-342900">
              <a:buFont typeface="Arial" panose="020B0604020202020204" pitchFamily="34" charset="0"/>
              <a:buChar char="•"/>
            </a:pPr>
            <a:r>
              <a:rPr lang="en-US" sz="2800" dirty="0">
                <a:solidFill>
                  <a:srgbClr val="A47E33"/>
                </a:solidFill>
              </a:rPr>
              <a:t>Similar training for employees to enable them to identify risks and assess their consequences.</a:t>
            </a:r>
            <a:endParaRPr lang="en-GB" sz="28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16</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9" name="Afbeelding 8" descr="Afbeelding met tekst, Lettertype, logo, Graphics&#10;&#10;Automatisch gegenereerde beschrijving">
            <a:extLst>
              <a:ext uri="{FF2B5EF4-FFF2-40B4-BE49-F238E27FC236}">
                <a16:creationId xmlns:a16="http://schemas.microsoft.com/office/drawing/2014/main" id="{1C8FD5D9-19AC-2730-834F-A79CF11115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333596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err="1">
                <a:solidFill>
                  <a:srgbClr val="0E2548"/>
                </a:solidFill>
                <a:latin typeface="Segoe UI Emoji" panose="020B0502040204020203" pitchFamily="34" charset="0"/>
                <a:ea typeface="Segoe UI Emoji" panose="020B0502040204020203" pitchFamily="34" charset="0"/>
              </a:rPr>
              <a:t>Measures</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for</a:t>
            </a:r>
            <a:r>
              <a:rPr lang="nl-NL" sz="3600" b="1" dirty="0">
                <a:solidFill>
                  <a:srgbClr val="0E2548"/>
                </a:solidFill>
                <a:latin typeface="Segoe UI Emoji" panose="020B0502040204020203" pitchFamily="34" charset="0"/>
                <a:ea typeface="Segoe UI Emoji" panose="020B0502040204020203" pitchFamily="34" charset="0"/>
              </a:rPr>
              <a:t> Cyber </a:t>
            </a:r>
            <a:r>
              <a:rPr lang="nl-NL" sz="3600" b="1" dirty="0" err="1">
                <a:solidFill>
                  <a:srgbClr val="0E2548"/>
                </a:solidFill>
                <a:latin typeface="Segoe UI Emoji" panose="020B0502040204020203" pitchFamily="34" charset="0"/>
                <a:ea typeface="Segoe UI Emoji" panose="020B0502040204020203" pitchFamily="34" charset="0"/>
              </a:rPr>
              <a:t>Risks</a:t>
            </a:r>
            <a:r>
              <a:rPr lang="nl-NL" sz="3600" b="1" dirty="0">
                <a:solidFill>
                  <a:srgbClr val="0E2548"/>
                </a:solidFill>
                <a:latin typeface="Segoe UI Emoji" panose="020B0502040204020203" pitchFamily="34" charset="0"/>
                <a:ea typeface="Segoe UI Emoji" panose="020B0502040204020203" pitchFamily="34" charset="0"/>
              </a:rPr>
              <a:t>: Art. 21 NIS2 Directive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798703" y="1630287"/>
            <a:ext cx="11075615" cy="5149613"/>
          </a:xfrm>
        </p:spPr>
        <p:txBody>
          <a:bodyPr>
            <a:normAutofit lnSpcReduction="10000"/>
          </a:bodyPr>
          <a:lstStyle/>
          <a:p>
            <a:pPr marL="719138" lvl="1" indent="-261938" defTabSz="719138"/>
            <a:r>
              <a:rPr lang="en-GB" sz="2600" dirty="0">
                <a:solidFill>
                  <a:srgbClr val="0E2548"/>
                </a:solidFill>
              </a:rPr>
              <a:t>Adoption of appropriate, proportionate technical and organizational measures: broad formulation</a:t>
            </a:r>
          </a:p>
          <a:p>
            <a:pPr marL="1257300" lvl="2" indent="-342900">
              <a:buFont typeface="Arial" panose="020B0604020202020204" pitchFamily="34" charset="0"/>
              <a:buChar char="•"/>
            </a:pPr>
            <a:r>
              <a:rPr lang="en-GB" sz="2600" dirty="0">
                <a:solidFill>
                  <a:srgbClr val="0E2548"/>
                </a:solidFill>
              </a:rPr>
              <a:t>Taking into account the state of the art</a:t>
            </a:r>
          </a:p>
          <a:p>
            <a:pPr marL="1257300" lvl="2" indent="-342900">
              <a:buFont typeface="Arial" panose="020B0604020202020204" pitchFamily="34" charset="0"/>
              <a:buChar char="•"/>
            </a:pPr>
            <a:r>
              <a:rPr lang="en-GB" sz="2600" dirty="0">
                <a:solidFill>
                  <a:srgbClr val="0E2548"/>
                </a:solidFill>
              </a:rPr>
              <a:t>Measures tailored to the risk, but at least the following:</a:t>
            </a:r>
          </a:p>
          <a:p>
            <a:pPr marL="1714500" lvl="3" indent="-342900">
              <a:buFont typeface="Arial" panose="020B0604020202020204" pitchFamily="34" charset="0"/>
              <a:buChar char="•"/>
            </a:pPr>
            <a:r>
              <a:rPr lang="en-GB" sz="2200" dirty="0">
                <a:solidFill>
                  <a:srgbClr val="A47E33"/>
                </a:solidFill>
              </a:rPr>
              <a:t>Policy for risk analysis and security of information systems</a:t>
            </a:r>
          </a:p>
          <a:p>
            <a:pPr marL="1714500" lvl="3" indent="-342900">
              <a:buFont typeface="Arial" panose="020B0604020202020204" pitchFamily="34" charset="0"/>
              <a:buChar char="•"/>
            </a:pPr>
            <a:r>
              <a:rPr lang="en-GB" sz="2200" dirty="0">
                <a:solidFill>
                  <a:srgbClr val="A47E33"/>
                </a:solidFill>
              </a:rPr>
              <a:t>Incident handling</a:t>
            </a:r>
          </a:p>
          <a:p>
            <a:pPr marL="1714500" lvl="3" indent="-342900">
              <a:buFont typeface="Arial" panose="020B0604020202020204" pitchFamily="34" charset="0"/>
              <a:buChar char="•"/>
            </a:pPr>
            <a:r>
              <a:rPr lang="en-GB" sz="2200" dirty="0">
                <a:solidFill>
                  <a:srgbClr val="A47E33"/>
                </a:solidFill>
              </a:rPr>
              <a:t>Business continuity (backup management, emergency provision, and crisis management)</a:t>
            </a:r>
          </a:p>
          <a:p>
            <a:pPr marL="1714500" lvl="3" indent="-342900">
              <a:buFont typeface="Arial" panose="020B0604020202020204" pitchFamily="34" charset="0"/>
              <a:buChar char="•"/>
            </a:pPr>
            <a:r>
              <a:rPr lang="en-GB" sz="2200" dirty="0">
                <a:solidFill>
                  <a:srgbClr val="A47E33"/>
                </a:solidFill>
              </a:rPr>
              <a:t>Security of the supply chain (Art. 24 NIS2 Directive)</a:t>
            </a:r>
          </a:p>
          <a:p>
            <a:pPr marL="1714500" lvl="3" indent="-342900">
              <a:buFont typeface="Arial" panose="020B0604020202020204" pitchFamily="34" charset="0"/>
              <a:buChar char="•"/>
            </a:pPr>
            <a:r>
              <a:rPr lang="en-GB" sz="2200" dirty="0">
                <a:solidFill>
                  <a:srgbClr val="A47E33"/>
                </a:solidFill>
              </a:rPr>
              <a:t>Security in the acquisition, development, and maintenance of network and information systems</a:t>
            </a:r>
          </a:p>
          <a:p>
            <a:pPr marL="1714500" lvl="3" indent="-342900">
              <a:buFont typeface="Arial" panose="020B0604020202020204" pitchFamily="34" charset="0"/>
              <a:buChar char="•"/>
            </a:pPr>
            <a:r>
              <a:rPr lang="en-GB" sz="2200" dirty="0">
                <a:solidFill>
                  <a:srgbClr val="A47E33"/>
                </a:solidFill>
              </a:rPr>
              <a:t>Policy and procedures for encryption</a:t>
            </a:r>
          </a:p>
          <a:p>
            <a:pPr marL="1714500" lvl="3" indent="-342900">
              <a:buFont typeface="Arial" panose="020B0604020202020204" pitchFamily="34" charset="0"/>
              <a:buChar char="•"/>
            </a:pPr>
            <a:r>
              <a:rPr lang="en-GB" sz="2200" dirty="0">
                <a:solidFill>
                  <a:srgbClr val="A47E33"/>
                </a:solidFill>
              </a:rPr>
              <a:t>Policy and procedures to assess the effectiveness of measures</a:t>
            </a:r>
          </a:p>
          <a:p>
            <a:pPr marL="1714500" lvl="3" indent="-342900">
              <a:buFont typeface="Arial" panose="020B0604020202020204" pitchFamily="34" charset="0"/>
              <a:buChar char="•"/>
            </a:pPr>
            <a:r>
              <a:rPr lang="en-GB" sz="2200" dirty="0">
                <a:solidFill>
                  <a:srgbClr val="A47E33"/>
                </a:solidFill>
              </a:rPr>
              <a:t>Security aspects concerning personnel, access policies</a:t>
            </a:r>
          </a:p>
          <a:p>
            <a:pPr marL="1714500" lvl="3" indent="-342900">
              <a:buFont typeface="Arial" panose="020B0604020202020204" pitchFamily="34" charset="0"/>
              <a:buChar char="•"/>
            </a:pPr>
            <a:r>
              <a:rPr lang="en-GB" sz="2200" dirty="0">
                <a:solidFill>
                  <a:srgbClr val="A47E33"/>
                </a:solidFill>
              </a:rPr>
              <a:t>Multi-factor authentication</a:t>
            </a: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17</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1B001FE1-8820-A1B0-4686-B1F4988906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795753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Risk Management </a:t>
            </a:r>
            <a:r>
              <a:rPr lang="nl-NL" sz="3600" b="1" dirty="0" err="1">
                <a:solidFill>
                  <a:srgbClr val="0E2548"/>
                </a:solidFill>
                <a:latin typeface="Segoe UI Emoji" panose="020B0502040204020203" pitchFamily="34" charset="0"/>
                <a:ea typeface="Segoe UI Emoji" panose="020B0502040204020203" pitchFamily="34" charset="0"/>
              </a:rPr>
              <a:t>Measures</a:t>
            </a:r>
            <a:r>
              <a:rPr lang="nl-NL" sz="3600" b="1" dirty="0">
                <a:solidFill>
                  <a:srgbClr val="0E2548"/>
                </a:solidFill>
                <a:latin typeface="Segoe UI Emoji" panose="020B0502040204020203" pitchFamily="34" charset="0"/>
                <a:ea typeface="Segoe UI Emoji" panose="020B0502040204020203" pitchFamily="34" charset="0"/>
              </a:rPr>
              <a:t>: Art. 21 NIS2 Directive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3000" b="1">
                <a:solidFill>
                  <a:srgbClr val="0E2548"/>
                </a:solidFill>
              </a:rPr>
              <a:t>Specific measures or guidelines?</a:t>
            </a:r>
          </a:p>
          <a:p>
            <a:pPr marL="1257300" lvl="2" indent="-342900">
              <a:buFont typeface="Arial" panose="020B0604020202020204" pitchFamily="34" charset="0"/>
              <a:buChar char="•"/>
            </a:pPr>
            <a:r>
              <a:rPr lang="en-GB" sz="2200" dirty="0">
                <a:solidFill>
                  <a:srgbClr val="0E2548"/>
                </a:solidFill>
              </a:rPr>
              <a:t>By the 17th of October 2024, the EU Commission will propose implementing acts for:</a:t>
            </a:r>
          </a:p>
          <a:p>
            <a:pPr marL="1714500" lvl="3" indent="-342900">
              <a:buFont typeface="Arial" panose="020B0604020202020204" pitchFamily="34" charset="0"/>
              <a:buChar char="•"/>
            </a:pPr>
            <a:r>
              <a:rPr lang="en-GB" sz="2200" dirty="0">
                <a:solidFill>
                  <a:srgbClr val="A47E33"/>
                </a:solidFill>
              </a:rPr>
              <a:t>DNS service providers</a:t>
            </a:r>
          </a:p>
          <a:p>
            <a:pPr marL="1714500" lvl="3" indent="-342900">
              <a:buFont typeface="Arial" panose="020B0604020202020204" pitchFamily="34" charset="0"/>
              <a:buChar char="•"/>
            </a:pPr>
            <a:r>
              <a:rPr lang="en-GB" sz="2200" dirty="0">
                <a:solidFill>
                  <a:srgbClr val="A47E33"/>
                </a:solidFill>
              </a:rPr>
              <a:t>Cloud computing</a:t>
            </a:r>
          </a:p>
          <a:p>
            <a:pPr marL="1714500" lvl="3" indent="-342900">
              <a:buFont typeface="Arial" panose="020B0604020202020204" pitchFamily="34" charset="0"/>
              <a:buChar char="•"/>
            </a:pPr>
            <a:r>
              <a:rPr lang="en-GB" sz="2200" dirty="0">
                <a:solidFill>
                  <a:srgbClr val="A47E33"/>
                </a:solidFill>
              </a:rPr>
              <a:t>Data </a:t>
            </a:r>
            <a:r>
              <a:rPr lang="en-GB" sz="2200" dirty="0" err="1">
                <a:solidFill>
                  <a:srgbClr val="A47E33"/>
                </a:solidFill>
              </a:rPr>
              <a:t>centers</a:t>
            </a:r>
            <a:endParaRPr lang="en-GB" sz="2200" dirty="0">
              <a:solidFill>
                <a:srgbClr val="A47E33"/>
              </a:solidFill>
            </a:endParaRPr>
          </a:p>
          <a:p>
            <a:pPr marL="1714500" lvl="3" indent="-342900">
              <a:buFont typeface="Arial" panose="020B0604020202020204" pitchFamily="34" charset="0"/>
              <a:buChar char="•"/>
            </a:pPr>
            <a:r>
              <a:rPr lang="en-GB" sz="2200" dirty="0">
                <a:solidFill>
                  <a:srgbClr val="A47E33"/>
                </a:solidFill>
              </a:rPr>
              <a:t>Hosting</a:t>
            </a:r>
          </a:p>
          <a:p>
            <a:pPr marL="1714500" lvl="3" indent="-342900">
              <a:buFont typeface="Arial" panose="020B0604020202020204" pitchFamily="34" charset="0"/>
              <a:buChar char="•"/>
            </a:pPr>
            <a:r>
              <a:rPr lang="en-GB" sz="2200" dirty="0">
                <a:solidFill>
                  <a:srgbClr val="A47E33"/>
                </a:solidFill>
              </a:rPr>
              <a:t>ICT manager and ICT security manager</a:t>
            </a:r>
          </a:p>
          <a:p>
            <a:pPr marL="1714500" lvl="3" indent="-342900">
              <a:buFont typeface="Arial" panose="020B0604020202020204" pitchFamily="34" charset="0"/>
              <a:buChar char="•"/>
            </a:pPr>
            <a:r>
              <a:rPr lang="en-GB" sz="2200" dirty="0">
                <a:solidFill>
                  <a:srgbClr val="A47E33"/>
                </a:solidFill>
              </a:rPr>
              <a:t>Online marketplaces</a:t>
            </a:r>
          </a:p>
          <a:p>
            <a:pPr marL="1714500" lvl="3" indent="-342900">
              <a:buFont typeface="Arial" panose="020B0604020202020204" pitchFamily="34" charset="0"/>
              <a:buChar char="•"/>
            </a:pPr>
            <a:r>
              <a:rPr lang="en-GB" sz="2200" dirty="0">
                <a:solidFill>
                  <a:srgbClr val="A47E33"/>
                </a:solidFill>
              </a:rPr>
              <a:t>Social media</a:t>
            </a:r>
          </a:p>
          <a:p>
            <a:pPr marL="1714500" lvl="3" indent="-342900">
              <a:buFont typeface="Arial" panose="020B0604020202020204" pitchFamily="34" charset="0"/>
              <a:buChar char="•"/>
            </a:pPr>
            <a:r>
              <a:rPr lang="en-GB" sz="2200" dirty="0">
                <a:solidFill>
                  <a:srgbClr val="A47E33"/>
                </a:solidFill>
              </a:rPr>
              <a:t>Trust services</a:t>
            </a: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18</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DEE906A5-7382-01CA-55C4-CFA864808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3353933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en-GB" sz="3600" b="1" dirty="0">
                <a:solidFill>
                  <a:srgbClr val="0E2548"/>
                </a:solidFill>
                <a:latin typeface="Segoe UI Emoji" panose="020B0502040204020203" pitchFamily="34" charset="0"/>
                <a:ea typeface="Segoe UI Emoji" panose="020B0502040204020203" pitchFamily="34" charset="0"/>
              </a:rPr>
              <a:t>Risk Management Measures: NIS2 Bill</a:t>
            </a: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3000" b="1" dirty="0">
                <a:solidFill>
                  <a:srgbClr val="0E2548"/>
                </a:solidFill>
              </a:rPr>
              <a:t>Cybersecurity policy?</a:t>
            </a:r>
          </a:p>
          <a:p>
            <a:pPr marL="1257300" lvl="2" indent="-342900">
              <a:buFont typeface="Arial" panose="020B0604020202020204" pitchFamily="34" charset="0"/>
              <a:buChar char="•"/>
            </a:pPr>
            <a:r>
              <a:rPr lang="en-GB" sz="2200" dirty="0">
                <a:solidFill>
                  <a:srgbClr val="0E2548"/>
                </a:solidFill>
              </a:rPr>
              <a:t>A physical or digital document</a:t>
            </a:r>
            <a:endParaRPr lang="en-GB" dirty="0">
              <a:solidFill>
                <a:srgbClr val="A47E33"/>
              </a:solidFill>
            </a:endParaRPr>
          </a:p>
          <a:p>
            <a:pPr marL="1714500" lvl="3" indent="-342900">
              <a:buFont typeface="Arial" panose="020B0604020202020204" pitchFamily="34" charset="0"/>
              <a:buChar char="•"/>
            </a:pPr>
            <a:r>
              <a:rPr lang="en-GB" sz="2200" dirty="0">
                <a:solidFill>
                  <a:srgbClr val="A47E33"/>
                </a:solidFill>
              </a:rPr>
              <a:t>Creation of a risk analysis considering all hazards.</a:t>
            </a:r>
          </a:p>
          <a:p>
            <a:pPr marL="2171700" lvl="4" indent="-342900"/>
            <a:r>
              <a:rPr lang="en-GB" sz="2200" dirty="0">
                <a:solidFill>
                  <a:srgbClr val="0E2548"/>
                </a:solidFill>
              </a:rPr>
              <a:t>Network and IT systems
Physical environment of Network and IT systems</a:t>
            </a:r>
          </a:p>
          <a:p>
            <a:pPr marL="1714500" lvl="3" indent="-342900"/>
            <a:r>
              <a:rPr lang="en-GB" sz="2200" dirty="0">
                <a:solidFill>
                  <a:srgbClr val="A47E33"/>
                </a:solidFill>
              </a:rPr>
              <a:t>Protection and safety measures</a:t>
            </a:r>
          </a:p>
          <a:p>
            <a:pPr marL="1714500" lvl="3" indent="-342900"/>
            <a:r>
              <a:rPr lang="en-GB" sz="2200" dirty="0">
                <a:solidFill>
                  <a:srgbClr val="A47E33"/>
                </a:solidFill>
              </a:rPr>
              <a:t>At least include everything stated in Article 21 of the NIS2 Directive</a:t>
            </a:r>
          </a:p>
          <a:p>
            <a:pPr marL="1714500" lvl="3" indent="-342900">
              <a:buFont typeface="Arial" panose="020B0604020202020204" pitchFamily="34" charset="0"/>
              <a:buChar char="•"/>
            </a:pPr>
            <a:endParaRPr lang="en-GB" sz="2200" dirty="0">
              <a:solidFill>
                <a:srgbClr val="A47E33"/>
              </a:solidFill>
            </a:endParaRPr>
          </a:p>
          <a:p>
            <a:pPr marL="457200" lvl="1" indent="0">
              <a:buNone/>
            </a:pPr>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19</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DEE906A5-7382-01CA-55C4-CFA864808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575733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Supply Chain Security</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spcAft>
                <a:spcPts val="600"/>
              </a:spcAft>
            </a:pPr>
            <a:r>
              <a:rPr lang="en-GB" sz="3000" b="1" dirty="0">
                <a:solidFill>
                  <a:srgbClr val="0E2548"/>
                </a:solidFill>
              </a:rPr>
              <a:t>Legal obligation?</a:t>
            </a:r>
          </a:p>
          <a:p>
            <a:pPr marL="1257300" lvl="2" indent="-342900">
              <a:spcAft>
                <a:spcPts val="600"/>
              </a:spcAft>
              <a:buFont typeface="Arial" panose="020B0604020202020204" pitchFamily="34" charset="0"/>
              <a:buChar char="•"/>
            </a:pPr>
            <a:r>
              <a:rPr lang="en-GB" sz="2600" dirty="0">
                <a:solidFill>
                  <a:srgbClr val="0E2548"/>
                </a:solidFill>
              </a:rPr>
              <a:t>Article 7 and 21.3 of the NIS2 Directive:</a:t>
            </a:r>
          </a:p>
          <a:p>
            <a:pPr marL="1714500" lvl="3" indent="-342900">
              <a:spcAft>
                <a:spcPts val="600"/>
              </a:spcAft>
            </a:pPr>
            <a:r>
              <a:rPr lang="en-US" sz="2200" dirty="0">
                <a:solidFill>
                  <a:srgbClr val="A47E33"/>
                </a:solidFill>
              </a:rPr>
              <a:t>Member States shall establish policies on cybersecurity in the supply chain for ICT products and services used by entities to provide their services</a:t>
            </a:r>
            <a:endParaRPr lang="en-GB" sz="2200" dirty="0">
              <a:solidFill>
                <a:srgbClr val="A47E33"/>
              </a:solidFill>
            </a:endParaRPr>
          </a:p>
          <a:p>
            <a:pPr marL="2171700" lvl="4" indent="-342900">
              <a:spcAft>
                <a:spcPts val="600"/>
              </a:spcAft>
            </a:pPr>
            <a:r>
              <a:rPr lang="en-US" sz="2200" dirty="0">
                <a:solidFill>
                  <a:srgbClr val="0E2548"/>
                </a:solidFill>
              </a:rPr>
              <a:t>The procurement options for NIS2 entities will be limited.</a:t>
            </a:r>
          </a:p>
          <a:p>
            <a:pPr marL="2171700" lvl="4" indent="-342900">
              <a:spcAft>
                <a:spcPts val="600"/>
              </a:spcAft>
            </a:pPr>
            <a:r>
              <a:rPr lang="en-US" sz="2200" dirty="0">
                <a:solidFill>
                  <a:srgbClr val="0E2548"/>
                </a:solidFill>
              </a:rPr>
              <a:t>Suppliers will have to conform to NIS2 and meet a high level of cybersecurity.</a:t>
            </a:r>
          </a:p>
          <a:p>
            <a:pPr marL="2171700" lvl="4" indent="-342900">
              <a:spcAft>
                <a:spcPts val="600"/>
              </a:spcAft>
            </a:pPr>
            <a:r>
              <a:rPr lang="en-US" sz="2200" dirty="0">
                <a:solidFill>
                  <a:srgbClr val="0E2548"/>
                </a:solidFill>
              </a:rPr>
              <a:t>Contractual arrangement for cybersecurity (for suppliers).</a:t>
            </a:r>
          </a:p>
          <a:p>
            <a:pPr marL="2171700" lvl="4" indent="-342900">
              <a:spcAft>
                <a:spcPts val="600"/>
              </a:spcAft>
            </a:pPr>
            <a:r>
              <a:rPr lang="en-US" sz="2200" dirty="0">
                <a:solidFill>
                  <a:srgbClr val="0E2548"/>
                </a:solidFill>
              </a:rPr>
              <a:t>Also with regards to suppliers outside the scope of NIS2.</a:t>
            </a:r>
            <a:endParaRPr lang="en-GB" sz="2200" dirty="0">
              <a:solidFill>
                <a:srgbClr val="0E2548"/>
              </a:solidFill>
            </a:endParaRPr>
          </a:p>
          <a:p>
            <a:pPr marL="1828800" lvl="4" indent="0">
              <a:buNone/>
            </a:pPr>
            <a:endParaRPr lang="en-GB" sz="2200" dirty="0">
              <a:solidFill>
                <a:srgbClr val="0E2548"/>
              </a:solidFill>
            </a:endParaRPr>
          </a:p>
          <a:p>
            <a:pPr marL="1828800" lvl="4" indent="0" algn="just">
              <a:buNone/>
            </a:pPr>
            <a:endParaRPr lang="en-GB" sz="2000" dirty="0">
              <a:solidFill>
                <a:srgbClr val="0E2548"/>
              </a:solidFill>
            </a:endParaRPr>
          </a:p>
          <a:p>
            <a:pPr marL="1828800" lvl="4" indent="0">
              <a:buNone/>
            </a:pPr>
            <a:endParaRPr lang="en-GB" sz="2000" dirty="0">
              <a:solidFill>
                <a:srgbClr val="0E2548"/>
              </a:solidFill>
            </a:endParaRPr>
          </a:p>
          <a:p>
            <a:pPr marL="1714500" lvl="3" indent="-342900">
              <a:buFont typeface="Arial" panose="020B0604020202020204" pitchFamily="34" charset="0"/>
              <a:buChar char="•"/>
            </a:pPr>
            <a:endParaRPr lang="en-GB" sz="2200" dirty="0">
              <a:solidFill>
                <a:srgbClr val="A47E33"/>
              </a:solidFill>
            </a:endParaRP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20</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DEE906A5-7382-01CA-55C4-CFA864808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3642577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Supply Chain Security</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200" y="1903725"/>
            <a:ext cx="10515599" cy="4205245"/>
          </a:xfrm>
        </p:spPr>
        <p:txBody>
          <a:bodyPr>
            <a:normAutofit/>
          </a:bodyPr>
          <a:lstStyle/>
          <a:p>
            <a:pPr marL="0" lvl="4" indent="0" algn="just">
              <a:spcAft>
                <a:spcPts val="1200"/>
              </a:spcAft>
              <a:buNone/>
            </a:pPr>
            <a:r>
              <a:rPr lang="en-GB" sz="2400" b="1" dirty="0">
                <a:solidFill>
                  <a:srgbClr val="0E2548"/>
                </a:solidFill>
              </a:rPr>
              <a:t>Consideration 85 NIS2 Directive:</a:t>
            </a:r>
          </a:p>
          <a:p>
            <a:pPr marL="0" lvl="4" indent="0" algn="just">
              <a:buNone/>
            </a:pPr>
            <a:r>
              <a:rPr lang="en-GB" sz="2400" i="1" dirty="0">
                <a:solidFill>
                  <a:srgbClr val="A47E33"/>
                </a:solidFill>
              </a:rPr>
              <a:t>“</a:t>
            </a:r>
            <a:r>
              <a:rPr lang="en-US" sz="2400" i="1" dirty="0">
                <a:solidFill>
                  <a:srgbClr val="A47E33"/>
                </a:solidFill>
              </a:rPr>
              <a:t>Essential and important entities should therefore assess and take into account the overall quality and resilience of products and services, the </a:t>
            </a:r>
            <a:r>
              <a:rPr lang="en-US" sz="2400" b="1" i="1" dirty="0">
                <a:solidFill>
                  <a:srgbClr val="0E2548"/>
                </a:solidFill>
              </a:rPr>
              <a:t>cybersecurity risk-management </a:t>
            </a:r>
            <a:r>
              <a:rPr lang="en-US" sz="2400" i="1" dirty="0">
                <a:solidFill>
                  <a:srgbClr val="A47E33"/>
                </a:solidFill>
              </a:rPr>
              <a:t>measures embedded in them, and the </a:t>
            </a:r>
            <a:r>
              <a:rPr lang="en-US" sz="2400" b="1" i="1" dirty="0">
                <a:solidFill>
                  <a:srgbClr val="0E2548"/>
                </a:solidFill>
              </a:rPr>
              <a:t>cybersecurity practices of their suppliers and service providers</a:t>
            </a:r>
            <a:r>
              <a:rPr lang="en-US" sz="2400" i="1" dirty="0">
                <a:solidFill>
                  <a:srgbClr val="A47E33"/>
                </a:solidFill>
              </a:rPr>
              <a:t>, including their secure development procedures.</a:t>
            </a:r>
            <a:endParaRPr lang="en-GB" sz="2400" i="1" dirty="0">
              <a:solidFill>
                <a:srgbClr val="A47E33"/>
              </a:solidFill>
            </a:endParaRPr>
          </a:p>
          <a:p>
            <a:pPr marL="0" lvl="4" indent="0" algn="just">
              <a:buNone/>
            </a:pPr>
            <a:endParaRPr lang="en-GB" sz="2400" i="1" dirty="0">
              <a:solidFill>
                <a:srgbClr val="A47E33"/>
              </a:solidFill>
            </a:endParaRPr>
          </a:p>
          <a:p>
            <a:pPr marL="0" lvl="4" indent="0" algn="just">
              <a:buNone/>
            </a:pPr>
            <a:r>
              <a:rPr lang="en-GB" sz="2400" i="1" dirty="0">
                <a:solidFill>
                  <a:srgbClr val="A47E33"/>
                </a:solidFill>
              </a:rPr>
              <a:t>Essential and important entities should in particular be encouraged to incorporate </a:t>
            </a:r>
            <a:r>
              <a:rPr lang="en-GB" sz="2400" b="1" i="1" dirty="0">
                <a:solidFill>
                  <a:srgbClr val="0E2548"/>
                </a:solidFill>
              </a:rPr>
              <a:t>cybersecurity risk-management measures into contractual arrangements with their direct suppliers and service providers</a:t>
            </a:r>
            <a:r>
              <a:rPr lang="en-GB" sz="2400" i="1" dirty="0">
                <a:solidFill>
                  <a:srgbClr val="A47E33"/>
                </a:solidFill>
              </a:rPr>
              <a:t>. Those entities could consider risks stemming from other levels of suppliers and service providers.” </a:t>
            </a:r>
            <a:endParaRPr lang="en-GB" sz="2200" dirty="0">
              <a:solidFill>
                <a:srgbClr val="A47E33"/>
              </a:solidFill>
            </a:endParaRP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21</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DEE906A5-7382-01CA-55C4-CFA864808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014315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Supply Chain Security</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3000" b="1">
                <a:solidFill>
                  <a:srgbClr val="0E2548"/>
                </a:solidFill>
              </a:rPr>
              <a:t>Supplier Assessment?</a:t>
            </a:r>
          </a:p>
          <a:p>
            <a:pPr marL="1257300" lvl="2" indent="-342900">
              <a:buFont typeface="Arial" panose="020B0604020202020204" pitchFamily="34" charset="0"/>
              <a:buChar char="•"/>
            </a:pPr>
            <a:r>
              <a:rPr lang="en-GB" sz="2400" dirty="0">
                <a:solidFill>
                  <a:srgbClr val="0E2548"/>
                </a:solidFill>
              </a:rPr>
              <a:t>Article 21.3 NIS2 Directive:</a:t>
            </a:r>
          </a:p>
          <a:p>
            <a:pPr marL="1714500" lvl="3" indent="-342900"/>
            <a:r>
              <a:rPr lang="en-GB" sz="2400" dirty="0">
                <a:solidFill>
                  <a:srgbClr val="0E2548"/>
                </a:solidFill>
              </a:rPr>
              <a:t>Screening of (sub-)suppliers and service providers</a:t>
            </a:r>
          </a:p>
          <a:p>
            <a:pPr marL="2171700" lvl="4" indent="-342900"/>
            <a:r>
              <a:rPr lang="en-GB" sz="2400" i="1" dirty="0">
                <a:solidFill>
                  <a:srgbClr val="A47E33"/>
                </a:solidFill>
              </a:rPr>
              <a:t>Taking into account specific vulnerabilities.</a:t>
            </a:r>
          </a:p>
          <a:p>
            <a:pPr marL="2171700" lvl="4" indent="-342900"/>
            <a:r>
              <a:rPr lang="en-GB" sz="2400" i="1" dirty="0">
                <a:solidFill>
                  <a:srgbClr val="A47E33"/>
                </a:solidFill>
              </a:rPr>
              <a:t>General quality of cybersecurity practices of products.</a:t>
            </a:r>
          </a:p>
          <a:p>
            <a:pPr marL="2171700" lvl="4" indent="-342900"/>
            <a:r>
              <a:rPr lang="en-GB" sz="2400" i="1" dirty="0">
                <a:solidFill>
                  <a:srgbClr val="A47E33"/>
                </a:solidFill>
              </a:rPr>
              <a:t>Secure development procedures for products and services.</a:t>
            </a:r>
          </a:p>
          <a:p>
            <a:pPr marL="2171700" lvl="4" indent="-342900"/>
            <a:endParaRPr lang="en-GB" sz="2400" i="1" dirty="0">
              <a:solidFill>
                <a:srgbClr val="0E2548"/>
              </a:solidFill>
            </a:endParaRPr>
          </a:p>
          <a:p>
            <a:pPr marL="1714500" lvl="3" indent="-342900"/>
            <a:r>
              <a:rPr lang="en-GB" sz="2400" i="1" dirty="0">
                <a:solidFill>
                  <a:srgbClr val="0E2548"/>
                </a:solidFill>
              </a:rPr>
              <a:t>Similar to “vendor-assessment” under the GDPR (art. 28.1 GDPR)</a:t>
            </a:r>
          </a:p>
          <a:p>
            <a:pPr marL="1714500" lvl="3" indent="-342900"/>
            <a:endParaRPr lang="en-GB" sz="2400" i="1" dirty="0">
              <a:solidFill>
                <a:srgbClr val="0E2548"/>
              </a:solidFill>
            </a:endParaRPr>
          </a:p>
          <a:p>
            <a:pPr marL="1828800" lvl="4" indent="0">
              <a:buNone/>
            </a:pPr>
            <a:r>
              <a:rPr lang="en-GB" sz="2400" i="1" dirty="0">
                <a:solidFill>
                  <a:srgbClr val="A47E33"/>
                </a:solidFill>
              </a:rPr>
              <a:t>“…, the controller shall use only processors providing sufficient guarantees to implement appropriate technical and organisational measures…”</a:t>
            </a:r>
          </a:p>
          <a:p>
            <a:pPr marL="2171700" lvl="4" indent="-342900"/>
            <a:endParaRPr lang="en-GB" sz="2000" i="1" dirty="0">
              <a:solidFill>
                <a:srgbClr val="A47E33"/>
              </a:solidFill>
            </a:endParaRPr>
          </a:p>
          <a:p>
            <a:pPr marL="1714500" lvl="3" indent="-342900">
              <a:buFont typeface="Arial" panose="020B0604020202020204" pitchFamily="34" charset="0"/>
              <a:buChar char="•"/>
            </a:pPr>
            <a:endParaRPr lang="en-GB" sz="2200" dirty="0">
              <a:solidFill>
                <a:srgbClr val="A47E33"/>
              </a:solidFill>
            </a:endParaRP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22</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DEE906A5-7382-01CA-55C4-CFA864808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68645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Supply Chain Security: NIS 2 Bill</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638836"/>
            <a:ext cx="9750607" cy="4954275"/>
          </a:xfrm>
        </p:spPr>
        <p:txBody>
          <a:bodyPr>
            <a:normAutofit/>
          </a:bodyPr>
          <a:lstStyle/>
          <a:p>
            <a:pPr lvl="1"/>
            <a:r>
              <a:rPr lang="nl-BE" sz="3000" b="1" dirty="0">
                <a:solidFill>
                  <a:srgbClr val="0E2548"/>
                </a:solidFill>
              </a:rPr>
              <a:t>Screening sub-</a:t>
            </a:r>
            <a:r>
              <a:rPr lang="nl-BE" sz="3000" b="1" dirty="0" err="1">
                <a:solidFill>
                  <a:srgbClr val="0E2548"/>
                </a:solidFill>
              </a:rPr>
              <a:t>suppliers</a:t>
            </a:r>
            <a:r>
              <a:rPr lang="nl-BE" sz="3000" b="1" dirty="0">
                <a:solidFill>
                  <a:srgbClr val="0E2548"/>
                </a:solidFill>
              </a:rPr>
              <a:t> </a:t>
            </a:r>
            <a:r>
              <a:rPr lang="nl-BE" sz="3000" b="1" dirty="0" err="1">
                <a:solidFill>
                  <a:srgbClr val="0E2548"/>
                </a:solidFill>
              </a:rPr>
              <a:t>confirmed</a:t>
            </a:r>
            <a:r>
              <a:rPr lang="nl-BE" sz="3000" b="1" dirty="0">
                <a:solidFill>
                  <a:srgbClr val="0E2548"/>
                </a:solidFill>
              </a:rPr>
              <a:t>?</a:t>
            </a:r>
          </a:p>
          <a:p>
            <a:pPr lvl="1"/>
            <a:endParaRPr lang="nl-BE" sz="3000" b="1" i="1" dirty="0">
              <a:solidFill>
                <a:srgbClr val="0E2548"/>
              </a:solidFill>
            </a:endParaRPr>
          </a:p>
          <a:p>
            <a:pPr marL="914400" lvl="2" indent="0" algn="just">
              <a:buNone/>
            </a:pPr>
            <a:r>
              <a:rPr lang="nl-BE" b="1" i="1" dirty="0">
                <a:solidFill>
                  <a:srgbClr val="A47E33"/>
                </a:solidFill>
              </a:rPr>
              <a:t>“</a:t>
            </a:r>
            <a:r>
              <a:rPr lang="en-US" sz="2400" b="1" i="1" u="none" strike="noStrike" baseline="0" dirty="0">
                <a:solidFill>
                  <a:srgbClr val="A47E33"/>
                </a:solidFill>
                <a:latin typeface="Calibri" panose="020F0502020204030204" pitchFamily="34" charset="0"/>
              </a:rPr>
              <a:t>When essential and significant entities consider which measures referred to in paragraph 3(4) are appropriate, they shall take into account the specific vulnerabilities of each direct supplier and service provider and the overall quality of the products and cybersecurity practices of their suppliers and service providers, including their secure development procedures</a:t>
            </a:r>
            <a:r>
              <a:rPr lang="nl-NL" sz="2400" b="1" i="1" u="none" strike="noStrike" baseline="0" dirty="0">
                <a:solidFill>
                  <a:srgbClr val="A47E33"/>
                </a:solidFill>
                <a:latin typeface="Calibri" panose="020F0502020204030204" pitchFamily="34" charset="0"/>
              </a:rPr>
              <a:t>.”</a:t>
            </a:r>
          </a:p>
          <a:p>
            <a:pPr marL="914400" lvl="2" indent="0">
              <a:buNone/>
            </a:pPr>
            <a:endParaRPr lang="nl-NL" sz="1800" b="1" i="1" dirty="0">
              <a:solidFill>
                <a:srgbClr val="A47E33"/>
              </a:solidFill>
              <a:latin typeface="Calibri" panose="020F0502020204030204" pitchFamily="34" charset="0"/>
            </a:endParaRPr>
          </a:p>
          <a:p>
            <a:pPr lvl="2"/>
            <a:r>
              <a:rPr lang="nl-BE" sz="2200" dirty="0" err="1">
                <a:solidFill>
                  <a:srgbClr val="0E2548"/>
                </a:solidFill>
              </a:rPr>
              <a:t>Obligation</a:t>
            </a:r>
            <a:r>
              <a:rPr lang="nl-BE" sz="2200" dirty="0">
                <a:solidFill>
                  <a:srgbClr val="0E2548"/>
                </a:solidFill>
              </a:rPr>
              <a:t> </a:t>
            </a:r>
            <a:r>
              <a:rPr lang="nl-BE" sz="2200" dirty="0" err="1">
                <a:solidFill>
                  <a:srgbClr val="0E2548"/>
                </a:solidFill>
              </a:rPr>
              <a:t>under</a:t>
            </a:r>
            <a:r>
              <a:rPr lang="nl-BE" sz="2200" dirty="0">
                <a:solidFill>
                  <a:srgbClr val="0E2548"/>
                </a:solidFill>
              </a:rPr>
              <a:t> </a:t>
            </a:r>
            <a:r>
              <a:rPr lang="nl-BE" sz="2200" dirty="0" err="1">
                <a:solidFill>
                  <a:srgbClr val="0E2548"/>
                </a:solidFill>
              </a:rPr>
              <a:t>Belgian</a:t>
            </a:r>
            <a:r>
              <a:rPr lang="nl-BE" sz="2200" dirty="0">
                <a:solidFill>
                  <a:srgbClr val="0E2548"/>
                </a:solidFill>
              </a:rPr>
              <a:t> Bill</a:t>
            </a:r>
          </a:p>
          <a:p>
            <a:pPr lvl="2"/>
            <a:r>
              <a:rPr lang="nl-BE" sz="2200" dirty="0">
                <a:solidFill>
                  <a:srgbClr val="0E2548"/>
                </a:solidFill>
              </a:rPr>
              <a:t>Analysis of </a:t>
            </a:r>
            <a:r>
              <a:rPr lang="nl-BE" sz="2200" dirty="0" err="1">
                <a:solidFill>
                  <a:srgbClr val="0E2548"/>
                </a:solidFill>
              </a:rPr>
              <a:t>vulnerabilities</a:t>
            </a:r>
            <a:endParaRPr lang="nl-BE" sz="2200" dirty="0">
              <a:solidFill>
                <a:srgbClr val="0E2548"/>
              </a:solidFill>
            </a:endParaRPr>
          </a:p>
          <a:p>
            <a:pPr lvl="2"/>
            <a:r>
              <a:rPr lang="nl-BE" sz="2200" dirty="0">
                <a:solidFill>
                  <a:srgbClr val="0E2548"/>
                </a:solidFill>
              </a:rPr>
              <a:t>Security </a:t>
            </a:r>
            <a:r>
              <a:rPr lang="nl-BE" sz="2200" dirty="0" err="1">
                <a:solidFill>
                  <a:srgbClr val="0E2548"/>
                </a:solidFill>
              </a:rPr>
              <a:t>measures</a:t>
            </a:r>
            <a:endParaRPr lang="nl-BE" sz="2200" dirty="0">
              <a:solidFill>
                <a:srgbClr val="0E2548"/>
              </a:solidFill>
            </a:endParaRPr>
          </a:p>
          <a:p>
            <a:pPr lvl="2"/>
            <a:r>
              <a:rPr lang="nl-BE" sz="2200" dirty="0" err="1">
                <a:solidFill>
                  <a:srgbClr val="0E2548"/>
                </a:solidFill>
              </a:rPr>
              <a:t>Contractual</a:t>
            </a:r>
            <a:r>
              <a:rPr lang="nl-BE" sz="2200" dirty="0">
                <a:solidFill>
                  <a:srgbClr val="0E2548"/>
                </a:solidFill>
              </a:rPr>
              <a:t> </a:t>
            </a:r>
            <a:r>
              <a:rPr lang="nl-BE" sz="2200" dirty="0" err="1">
                <a:solidFill>
                  <a:srgbClr val="0E2548"/>
                </a:solidFill>
              </a:rPr>
              <a:t>guarantee</a:t>
            </a:r>
            <a:endParaRPr lang="nl-BE" sz="2200" dirty="0">
              <a:solidFill>
                <a:srgbClr val="0E2548"/>
              </a:solidFill>
            </a:endParaRPr>
          </a:p>
          <a:p>
            <a:pPr marL="457200" lvl="1" indent="0">
              <a:buNone/>
            </a:pPr>
            <a:endParaRPr lang="nl-BE" sz="2600" dirty="0">
              <a:solidFill>
                <a:srgbClr val="A47E33"/>
              </a:solidFill>
            </a:endParaRPr>
          </a:p>
          <a:p>
            <a:pPr marL="0" lvl="1" indent="0">
              <a:buNone/>
            </a:pPr>
            <a:endParaRPr lang="nl-BE"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23</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DEE906A5-7382-01CA-55C4-CFA864808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4116754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Supply Chain Security</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lnSpcReduction="10000"/>
          </a:bodyPr>
          <a:lstStyle/>
          <a:p>
            <a:pPr lvl="1"/>
            <a:r>
              <a:rPr lang="en-GB" sz="3000" b="1" dirty="0">
                <a:solidFill>
                  <a:srgbClr val="0E2548"/>
                </a:solidFill>
              </a:rPr>
              <a:t>Contractual addition?</a:t>
            </a:r>
          </a:p>
          <a:p>
            <a:pPr marL="1257300" lvl="2" indent="-342900">
              <a:buFont typeface="Arial" panose="020B0604020202020204" pitchFamily="34" charset="0"/>
              <a:buChar char="•"/>
            </a:pPr>
            <a:r>
              <a:rPr lang="en-GB" sz="2400" dirty="0">
                <a:solidFill>
                  <a:srgbClr val="0E2548"/>
                </a:solidFill>
              </a:rPr>
              <a:t>Article 21.3 and recital 85 NIS2 Directive:</a:t>
            </a:r>
          </a:p>
          <a:p>
            <a:pPr marL="1714500" lvl="3" indent="-342900"/>
            <a:r>
              <a:rPr lang="en-GB" sz="2400" dirty="0">
                <a:solidFill>
                  <a:srgbClr val="0E2548"/>
                </a:solidFill>
              </a:rPr>
              <a:t>Double obligation:</a:t>
            </a:r>
          </a:p>
          <a:p>
            <a:pPr marL="2171700" lvl="4" indent="-342900"/>
            <a:r>
              <a:rPr lang="en-GB" sz="2400" dirty="0">
                <a:solidFill>
                  <a:srgbClr val="0E2548"/>
                </a:solidFill>
              </a:rPr>
              <a:t>Contractual arrangement (pay attention: national legislation and IPR)</a:t>
            </a:r>
          </a:p>
          <a:p>
            <a:pPr marL="2628900" lvl="5" indent="-342900"/>
            <a:r>
              <a:rPr lang="en-GB" sz="2400" dirty="0">
                <a:solidFill>
                  <a:srgbClr val="A47E33"/>
                </a:solidFill>
              </a:rPr>
              <a:t>Risk assessment information security policy</a:t>
            </a:r>
          </a:p>
          <a:p>
            <a:pPr marL="2628900" lvl="5" indent="-342900"/>
            <a:r>
              <a:rPr lang="en-GB" sz="2400" dirty="0">
                <a:solidFill>
                  <a:srgbClr val="A47E33"/>
                </a:solidFill>
              </a:rPr>
              <a:t>Audit regulation</a:t>
            </a:r>
          </a:p>
          <a:p>
            <a:pPr marL="2628900" lvl="5" indent="-342900"/>
            <a:r>
              <a:rPr lang="en-GB" sz="2400" dirty="0">
                <a:solidFill>
                  <a:srgbClr val="A47E33"/>
                </a:solidFill>
              </a:rPr>
              <a:t>Procedures regarding incident report</a:t>
            </a:r>
          </a:p>
          <a:p>
            <a:pPr marL="2628900" lvl="5" indent="-342900"/>
            <a:r>
              <a:rPr lang="en-GB" sz="2400" dirty="0">
                <a:solidFill>
                  <a:srgbClr val="A47E33"/>
                </a:solidFill>
              </a:rPr>
              <a:t>Emergency recovery and measures</a:t>
            </a:r>
          </a:p>
          <a:p>
            <a:pPr marL="2628900" lvl="5" indent="-342900"/>
            <a:r>
              <a:rPr lang="en-GB" sz="2400" dirty="0">
                <a:solidFill>
                  <a:srgbClr val="A47E33"/>
                </a:solidFill>
              </a:rPr>
              <a:t>Warranties and declarations of conformity</a:t>
            </a:r>
          </a:p>
          <a:p>
            <a:pPr marL="2628900" lvl="5" indent="-342900"/>
            <a:r>
              <a:rPr lang="en-GB" sz="2400" dirty="0">
                <a:solidFill>
                  <a:srgbClr val="A47E33"/>
                </a:solidFill>
              </a:rPr>
              <a:t>State of the art security measures</a:t>
            </a:r>
          </a:p>
          <a:p>
            <a:pPr marL="2628900" lvl="5" indent="-342900"/>
            <a:r>
              <a:rPr lang="en-GB" sz="2400" dirty="0">
                <a:solidFill>
                  <a:srgbClr val="A47E33"/>
                </a:solidFill>
              </a:rPr>
              <a:t>ISO 27001 and 27002 as a minimum</a:t>
            </a:r>
          </a:p>
          <a:p>
            <a:pPr marL="2171700" lvl="4" indent="-342900"/>
            <a:r>
              <a:rPr lang="en-GB" sz="2400" dirty="0">
                <a:solidFill>
                  <a:srgbClr val="0E2548"/>
                </a:solidFill>
              </a:rPr>
              <a:t>Declaration of conformity: regarding suppliers / customers</a:t>
            </a:r>
          </a:p>
          <a:p>
            <a:pPr marL="1714500" lvl="3" indent="-342900"/>
            <a:r>
              <a:rPr lang="en-GB" sz="2400" dirty="0">
                <a:solidFill>
                  <a:srgbClr val="0E2548"/>
                </a:solidFill>
              </a:rPr>
              <a:t>Drafting supplier evaluation</a:t>
            </a:r>
          </a:p>
          <a:p>
            <a:pPr marL="1371600" lvl="3" indent="0">
              <a:buNone/>
            </a:pPr>
            <a:endParaRPr lang="en-GB" sz="2400" dirty="0">
              <a:solidFill>
                <a:srgbClr val="0E2548"/>
              </a:solidFill>
            </a:endParaRPr>
          </a:p>
          <a:p>
            <a:pPr marL="1371600" lvl="3" indent="0">
              <a:buNone/>
            </a:pPr>
            <a:endParaRPr lang="en-GB" sz="2200" dirty="0">
              <a:solidFill>
                <a:srgbClr val="A47E33"/>
              </a:solidFill>
            </a:endParaRP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24</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DEE906A5-7382-01CA-55C4-CFA864808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89588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en-GB" sz="3600" b="1" dirty="0">
                <a:solidFill>
                  <a:srgbClr val="0E2548"/>
                </a:solidFill>
                <a:latin typeface="Segoe UI Emoji" panose="020B0502040204020203" pitchFamily="34" charset="0"/>
                <a:ea typeface="Segoe UI Emoji" panose="020B0502040204020203" pitchFamily="34" charset="0"/>
              </a:rPr>
              <a:t>Conformity</a:t>
            </a:r>
            <a:r>
              <a:rPr lang="nl-NL" sz="3600" b="1" dirty="0">
                <a:solidFill>
                  <a:srgbClr val="0E2548"/>
                </a:solidFill>
                <a:latin typeface="Segoe UI Emoji" panose="020B0502040204020203" pitchFamily="34" charset="0"/>
                <a:ea typeface="Segoe UI Emoji" panose="020B0502040204020203" pitchFamily="34" charset="0"/>
              </a:rPr>
              <a:t> assessment: </a:t>
            </a:r>
            <a:r>
              <a:rPr lang="nl-NL" sz="3600" b="1" dirty="0" err="1">
                <a:solidFill>
                  <a:srgbClr val="0E2548"/>
                </a:solidFill>
                <a:latin typeface="Segoe UI Emoji" panose="020B0502040204020203" pitchFamily="34" charset="0"/>
                <a:ea typeface="Segoe UI Emoji" panose="020B0502040204020203" pitchFamily="34" charset="0"/>
              </a:rPr>
              <a:t>Belgian</a:t>
            </a:r>
            <a:r>
              <a:rPr lang="nl-NL" sz="3600" b="1" dirty="0">
                <a:solidFill>
                  <a:srgbClr val="0E2548"/>
                </a:solidFill>
                <a:latin typeface="Segoe UI Emoji" panose="020B0502040204020203" pitchFamily="34" charset="0"/>
                <a:ea typeface="Segoe UI Emoji" panose="020B0502040204020203" pitchFamily="34" charset="0"/>
              </a:rPr>
              <a:t> Bill NIS2</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3000" b="1" dirty="0">
                <a:solidFill>
                  <a:srgbClr val="0E2548"/>
                </a:solidFill>
              </a:rPr>
              <a:t>Regular conformity assessment?</a:t>
            </a:r>
          </a:p>
          <a:p>
            <a:pPr marL="1257300" lvl="2" indent="-342900">
              <a:buFont typeface="Arial" panose="020B0604020202020204" pitchFamily="34" charset="0"/>
              <a:buChar char="•"/>
            </a:pPr>
            <a:r>
              <a:rPr lang="en-GB" sz="2400" dirty="0">
                <a:solidFill>
                  <a:srgbClr val="0E2548"/>
                </a:solidFill>
              </a:rPr>
              <a:t>Essential entities</a:t>
            </a:r>
          </a:p>
          <a:p>
            <a:pPr marL="1714500" lvl="3" indent="-342900"/>
            <a:r>
              <a:rPr lang="en-GB" sz="2400" dirty="0">
                <a:solidFill>
                  <a:srgbClr val="0E2548"/>
                </a:solidFill>
              </a:rPr>
              <a:t>2 possibilities:</a:t>
            </a:r>
          </a:p>
          <a:p>
            <a:pPr marL="2171700" lvl="4" indent="-342900"/>
            <a:r>
              <a:rPr lang="en-GB" sz="2400" dirty="0">
                <a:solidFill>
                  <a:srgbClr val="0E2548"/>
                </a:solidFill>
              </a:rPr>
              <a:t>Assessment by a Conformity assessment body designated by CCB</a:t>
            </a:r>
          </a:p>
          <a:p>
            <a:pPr marL="2628900" lvl="5" indent="-342900"/>
            <a:r>
              <a:rPr lang="en-GB" sz="2400" dirty="0">
                <a:solidFill>
                  <a:srgbClr val="A47E33"/>
                </a:solidFill>
              </a:rPr>
              <a:t>Assessment against CCB reference framework</a:t>
            </a:r>
          </a:p>
          <a:p>
            <a:pPr marL="2628900" lvl="5" indent="-342900"/>
            <a:r>
              <a:rPr lang="en-GB" sz="2400" dirty="0">
                <a:solidFill>
                  <a:srgbClr val="A47E33"/>
                </a:solidFill>
              </a:rPr>
              <a:t>ISO 27001</a:t>
            </a:r>
          </a:p>
          <a:p>
            <a:pPr marL="2171700" lvl="4" indent="-342900"/>
            <a:r>
              <a:rPr lang="en-GB" sz="2400" dirty="0">
                <a:solidFill>
                  <a:srgbClr val="0E2548"/>
                </a:solidFill>
              </a:rPr>
              <a:t>Check by inspection service CCB</a:t>
            </a:r>
          </a:p>
          <a:p>
            <a:pPr marL="2628900" lvl="5" indent="-342900"/>
            <a:r>
              <a:rPr lang="en-GB" sz="2400" dirty="0">
                <a:solidFill>
                  <a:srgbClr val="A47E33"/>
                </a:solidFill>
              </a:rPr>
              <a:t>Retribution fixed in draft RD</a:t>
            </a:r>
          </a:p>
          <a:p>
            <a:pPr marL="914400" lvl="2" indent="0">
              <a:buNone/>
            </a:pPr>
            <a:endParaRPr lang="en-GB" sz="24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25</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DEE906A5-7382-01CA-55C4-CFA864808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245232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NIS2 compliance? : </a:t>
            </a:r>
            <a:r>
              <a:rPr lang="nl-NL" sz="3600" b="1" dirty="0" err="1">
                <a:solidFill>
                  <a:srgbClr val="0E2548"/>
                </a:solidFill>
                <a:latin typeface="Segoe UI Emoji" panose="020B0502040204020203" pitchFamily="34" charset="0"/>
                <a:ea typeface="Segoe UI Emoji" panose="020B0502040204020203" pitchFamily="34" charset="0"/>
              </a:rPr>
              <a:t>Belgian</a:t>
            </a:r>
            <a:r>
              <a:rPr lang="nl-NL" sz="3600" b="1" dirty="0">
                <a:solidFill>
                  <a:srgbClr val="0E2548"/>
                </a:solidFill>
                <a:latin typeface="Segoe UI Emoji" panose="020B0502040204020203" pitchFamily="34" charset="0"/>
                <a:ea typeface="Segoe UI Emoji" panose="020B0502040204020203" pitchFamily="34" charset="0"/>
              </a:rPr>
              <a:t> Bill NIS2</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3200" b="1" dirty="0">
                <a:solidFill>
                  <a:srgbClr val="0E2548"/>
                </a:solidFill>
              </a:rPr>
              <a:t>Regular conformity check by assessment body</a:t>
            </a:r>
          </a:p>
          <a:p>
            <a:pPr lvl="1"/>
            <a:r>
              <a:rPr lang="en-GB" sz="3000" b="1" dirty="0">
                <a:solidFill>
                  <a:srgbClr val="A47E33"/>
                </a:solidFill>
              </a:rPr>
              <a:t>Presumption of compliance</a:t>
            </a:r>
          </a:p>
          <a:p>
            <a:pPr marL="1257300" lvl="2" indent="-342900">
              <a:buFont typeface="Arial" panose="020B0604020202020204" pitchFamily="34" charset="0"/>
              <a:buChar char="•"/>
            </a:pPr>
            <a:r>
              <a:rPr lang="en-GB" sz="2400" dirty="0">
                <a:solidFill>
                  <a:srgbClr val="0E2548"/>
                </a:solidFill>
              </a:rPr>
              <a:t>Until proven otherwise</a:t>
            </a:r>
          </a:p>
          <a:p>
            <a:pPr marL="1714500" lvl="3" indent="-342900"/>
            <a:r>
              <a:rPr lang="en-GB" sz="2400" dirty="0">
                <a:solidFill>
                  <a:srgbClr val="0E2548"/>
                </a:solidFill>
              </a:rPr>
              <a:t>Essential entities:</a:t>
            </a:r>
          </a:p>
          <a:p>
            <a:pPr marL="1714500" lvl="3" indent="-342900"/>
            <a:r>
              <a:rPr lang="en-GB" sz="2400" dirty="0">
                <a:solidFill>
                  <a:srgbClr val="0E2548"/>
                </a:solidFill>
              </a:rPr>
              <a:t>Important entities, on a voluntary basis</a:t>
            </a:r>
          </a:p>
          <a:p>
            <a:pPr marL="2171700" lvl="4" indent="-342900"/>
            <a:r>
              <a:rPr lang="en-GB" sz="2400" dirty="0">
                <a:solidFill>
                  <a:srgbClr val="A47E33"/>
                </a:solidFill>
              </a:rPr>
              <a:t>ISO 27001 is a minimum</a:t>
            </a: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26</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DEE906A5-7382-01CA-55C4-CFA864808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886227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en-GB" sz="3600" b="1" dirty="0">
                <a:solidFill>
                  <a:srgbClr val="0E2548"/>
                </a:solidFill>
                <a:latin typeface="Segoe UI Emoji" panose="020B0502040204020203" pitchFamily="34" charset="0"/>
                <a:ea typeface="Segoe UI Emoji" panose="020B0502040204020203" pitchFamily="34" charset="0"/>
              </a:rPr>
              <a:t>Duty to report: Art. 23 NIS2 Directive</a:t>
            </a: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nl-BE" sz="2400" b="1" dirty="0" err="1">
                <a:solidFill>
                  <a:srgbClr val="0E2548"/>
                </a:solidFill>
              </a:rPr>
              <a:t>Essential</a:t>
            </a:r>
            <a:r>
              <a:rPr lang="nl-BE" sz="2400" b="1" dirty="0">
                <a:solidFill>
                  <a:srgbClr val="0E2548"/>
                </a:solidFill>
              </a:rPr>
              <a:t> </a:t>
            </a:r>
            <a:r>
              <a:rPr lang="nl-BE" sz="2400" b="1" dirty="0" err="1">
                <a:solidFill>
                  <a:srgbClr val="0E2548"/>
                </a:solidFill>
              </a:rPr>
              <a:t>and</a:t>
            </a:r>
            <a:r>
              <a:rPr lang="nl-BE" sz="2400" b="1" dirty="0">
                <a:solidFill>
                  <a:srgbClr val="0E2548"/>
                </a:solidFill>
              </a:rPr>
              <a:t> important </a:t>
            </a:r>
            <a:r>
              <a:rPr lang="nl-BE" sz="2400" b="1" dirty="0" err="1">
                <a:solidFill>
                  <a:srgbClr val="0E2548"/>
                </a:solidFill>
              </a:rPr>
              <a:t>entities</a:t>
            </a:r>
            <a:r>
              <a:rPr lang="nl-BE" sz="2400" b="1" dirty="0">
                <a:solidFill>
                  <a:srgbClr val="0E2548"/>
                </a:solidFill>
              </a:rPr>
              <a:t>:</a:t>
            </a:r>
          </a:p>
          <a:p>
            <a:pPr marL="1257300" lvl="2" indent="-342900">
              <a:buFont typeface="Arial" panose="020B0604020202020204" pitchFamily="34" charset="0"/>
              <a:buChar char="•"/>
            </a:pPr>
            <a:r>
              <a:rPr lang="en-GB" sz="2200" dirty="0">
                <a:solidFill>
                  <a:srgbClr val="0E2548"/>
                </a:solidFill>
              </a:rPr>
              <a:t>Reporting significant incident and threats (where applicable) to their customers (art. 23.1 and 2 NIS 2 Directive)</a:t>
            </a:r>
          </a:p>
          <a:p>
            <a:pPr marL="1257300" lvl="2" indent="-342900">
              <a:buFont typeface="Arial" panose="020B0604020202020204" pitchFamily="34" charset="0"/>
              <a:buChar char="•"/>
            </a:pPr>
            <a:r>
              <a:rPr lang="en-GB" sz="2200" dirty="0">
                <a:solidFill>
                  <a:srgbClr val="0E2548"/>
                </a:solidFill>
              </a:rPr>
              <a:t>Reporting of significant incidents (art. 23.3 NIS 2 Directive)</a:t>
            </a:r>
          </a:p>
          <a:p>
            <a:pPr lvl="3"/>
            <a:endParaRPr lang="en-GB" sz="2200" dirty="0">
              <a:solidFill>
                <a:srgbClr val="A47E33"/>
              </a:solidFill>
            </a:endParaRPr>
          </a:p>
          <a:p>
            <a:pPr marL="1371600" lvl="3" indent="0">
              <a:buNone/>
            </a:pPr>
            <a:r>
              <a:rPr lang="nl-BE" sz="2200" i="1" dirty="0">
                <a:solidFill>
                  <a:srgbClr val="A47E33"/>
                </a:solidFill>
              </a:rPr>
              <a:t>“</a:t>
            </a:r>
            <a:r>
              <a:rPr lang="en-US" sz="2200" i="1" dirty="0">
                <a:solidFill>
                  <a:srgbClr val="A47E33"/>
                </a:solidFill>
              </a:rPr>
              <a:t>(a) it has caused or is capable of causing severe operational disruption of the services or financial loss for the entity concerned;</a:t>
            </a:r>
          </a:p>
          <a:p>
            <a:pPr marL="1371600" lvl="3" indent="0">
              <a:buNone/>
            </a:pPr>
            <a:r>
              <a:rPr lang="en-US" sz="2200" i="1" dirty="0">
                <a:solidFill>
                  <a:srgbClr val="A47E33"/>
                </a:solidFill>
              </a:rPr>
              <a:t>(b) it has affected or is capable of affecting other natural or legal persons by causing considerable material or non-material damage.</a:t>
            </a:r>
            <a:r>
              <a:rPr lang="nl-BE" sz="2200" i="1" dirty="0">
                <a:solidFill>
                  <a:srgbClr val="A47E33"/>
                </a:solidFill>
              </a:rPr>
              <a:t>”</a:t>
            </a:r>
          </a:p>
          <a:p>
            <a:pPr lvl="1"/>
            <a:endParaRPr lang="nl-BE" sz="2200" dirty="0"/>
          </a:p>
          <a:p>
            <a:pPr lvl="1"/>
            <a:r>
              <a:rPr lang="nl-BE" sz="2200" dirty="0">
                <a:solidFill>
                  <a:srgbClr val="0E2548"/>
                </a:solidFill>
              </a:rPr>
              <a:t>The EU </a:t>
            </a:r>
            <a:r>
              <a:rPr lang="nl-BE" sz="2200" dirty="0" err="1">
                <a:solidFill>
                  <a:srgbClr val="0E2548"/>
                </a:solidFill>
              </a:rPr>
              <a:t>Commission</a:t>
            </a:r>
            <a:r>
              <a:rPr lang="nl-BE" sz="2200" dirty="0">
                <a:solidFill>
                  <a:srgbClr val="0E2548"/>
                </a:solidFill>
              </a:rPr>
              <a:t> </a:t>
            </a:r>
            <a:r>
              <a:rPr lang="nl-BE" sz="2200" dirty="0" err="1">
                <a:solidFill>
                  <a:srgbClr val="0E2548"/>
                </a:solidFill>
              </a:rPr>
              <a:t>will</a:t>
            </a:r>
            <a:r>
              <a:rPr lang="nl-BE" sz="2200" dirty="0">
                <a:solidFill>
                  <a:srgbClr val="0E2548"/>
                </a:solidFill>
              </a:rPr>
              <a:t> </a:t>
            </a:r>
            <a:r>
              <a:rPr lang="nl-BE" sz="2200" dirty="0" err="1">
                <a:solidFill>
                  <a:srgbClr val="0E2548"/>
                </a:solidFill>
              </a:rPr>
              <a:t>only</a:t>
            </a:r>
            <a:r>
              <a:rPr lang="nl-BE" sz="2200" dirty="0">
                <a:solidFill>
                  <a:srgbClr val="0E2548"/>
                </a:solidFill>
              </a:rPr>
              <a:t> </a:t>
            </a:r>
            <a:r>
              <a:rPr lang="nl-BE" sz="2200" dirty="0" err="1">
                <a:solidFill>
                  <a:srgbClr val="0E2548"/>
                </a:solidFill>
              </a:rPr>
              <a:t>specify</a:t>
            </a:r>
            <a:r>
              <a:rPr lang="nl-BE" sz="2200" dirty="0">
                <a:solidFill>
                  <a:srgbClr val="0E2548"/>
                </a:solidFill>
              </a:rPr>
              <a:t> on </a:t>
            </a:r>
            <a:r>
              <a:rPr lang="nl-BE" sz="2200" dirty="0" err="1">
                <a:solidFill>
                  <a:srgbClr val="0E2548"/>
                </a:solidFill>
              </a:rPr>
              <a:t>October</a:t>
            </a:r>
            <a:r>
              <a:rPr lang="nl-BE" sz="2200" dirty="0">
                <a:solidFill>
                  <a:srgbClr val="0E2548"/>
                </a:solidFill>
              </a:rPr>
              <a:t> 17, 2024 </a:t>
            </a:r>
            <a:r>
              <a:rPr lang="nl-BE" sz="2200" dirty="0" err="1">
                <a:solidFill>
                  <a:srgbClr val="0E2548"/>
                </a:solidFill>
              </a:rPr>
              <a:t>the</a:t>
            </a:r>
            <a:r>
              <a:rPr lang="nl-BE" sz="2200" dirty="0">
                <a:solidFill>
                  <a:srgbClr val="0E2548"/>
                </a:solidFill>
              </a:rPr>
              <a:t> cases in </a:t>
            </a:r>
            <a:r>
              <a:rPr lang="nl-BE" sz="2200" dirty="0" err="1">
                <a:solidFill>
                  <a:srgbClr val="0E2548"/>
                </a:solidFill>
              </a:rPr>
              <a:t>which</a:t>
            </a:r>
            <a:r>
              <a:rPr lang="nl-BE" sz="2200" dirty="0">
                <a:solidFill>
                  <a:srgbClr val="0E2548"/>
                </a:solidFill>
              </a:rPr>
              <a:t> </a:t>
            </a:r>
            <a:r>
              <a:rPr lang="nl-BE" sz="2200" dirty="0" err="1">
                <a:solidFill>
                  <a:srgbClr val="0E2548"/>
                </a:solidFill>
              </a:rPr>
              <a:t>an</a:t>
            </a:r>
            <a:r>
              <a:rPr lang="nl-BE" sz="2200" dirty="0">
                <a:solidFill>
                  <a:srgbClr val="0E2548"/>
                </a:solidFill>
              </a:rPr>
              <a:t> incident </a:t>
            </a:r>
            <a:r>
              <a:rPr lang="nl-BE" sz="2200" dirty="0" err="1">
                <a:solidFill>
                  <a:srgbClr val="0E2548"/>
                </a:solidFill>
              </a:rPr>
              <a:t>should</a:t>
            </a:r>
            <a:r>
              <a:rPr lang="nl-BE" sz="2200" dirty="0">
                <a:solidFill>
                  <a:srgbClr val="0E2548"/>
                </a:solidFill>
              </a:rPr>
              <a:t> </a:t>
            </a:r>
            <a:r>
              <a:rPr lang="nl-BE" sz="2200" dirty="0" err="1">
                <a:solidFill>
                  <a:srgbClr val="0E2548"/>
                </a:solidFill>
              </a:rPr>
              <a:t>be</a:t>
            </a:r>
            <a:r>
              <a:rPr lang="nl-BE" sz="2200" dirty="0">
                <a:solidFill>
                  <a:srgbClr val="0E2548"/>
                </a:solidFill>
              </a:rPr>
              <a:t> </a:t>
            </a:r>
            <a:r>
              <a:rPr lang="nl-BE" sz="2200" dirty="0" err="1">
                <a:solidFill>
                  <a:srgbClr val="0E2548"/>
                </a:solidFill>
              </a:rPr>
              <a:t>considered</a:t>
            </a:r>
            <a:r>
              <a:rPr lang="nl-BE" sz="2200" dirty="0">
                <a:solidFill>
                  <a:srgbClr val="0E2548"/>
                </a:solidFill>
              </a:rPr>
              <a:t> “significant” </a:t>
            </a:r>
            <a:r>
              <a:rPr lang="nl-BE" sz="2200" dirty="0" err="1">
                <a:solidFill>
                  <a:srgbClr val="0E2548"/>
                </a:solidFill>
              </a:rPr>
              <a:t>for</a:t>
            </a:r>
            <a:r>
              <a:rPr lang="nl-BE" sz="2200" dirty="0">
                <a:solidFill>
                  <a:srgbClr val="0E2548"/>
                </a:solidFill>
              </a:rPr>
              <a:t> ICT service providers (service providers as security service operators).</a:t>
            </a:r>
          </a:p>
          <a:p>
            <a:pPr lvl="1"/>
            <a:endParaRPr lang="nl-BE" sz="2600" dirty="0">
              <a:solidFill>
                <a:srgbClr val="A47E33"/>
              </a:solidFill>
            </a:endParaRPr>
          </a:p>
          <a:p>
            <a:pPr marL="0" lvl="1" indent="0">
              <a:buNone/>
            </a:pPr>
            <a:endParaRPr lang="nl-BE"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27</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6009041C-1568-6F4B-1DB6-FD0CD053D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4076439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err="1">
                <a:solidFill>
                  <a:srgbClr val="0E2548"/>
                </a:solidFill>
                <a:latin typeface="Segoe UI Emoji" panose="020B0502040204020203" pitchFamily="34" charset="0"/>
                <a:ea typeface="Segoe UI Emoji" panose="020B0502040204020203" pitchFamily="34" charset="0"/>
              </a:rPr>
              <a:t>Duty</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to</a:t>
            </a:r>
            <a:r>
              <a:rPr lang="nl-NL" sz="3600" b="1" dirty="0">
                <a:solidFill>
                  <a:srgbClr val="0E2548"/>
                </a:solidFill>
                <a:latin typeface="Segoe UI Emoji" panose="020B0502040204020203" pitchFamily="34" charset="0"/>
                <a:ea typeface="Segoe UI Emoji" panose="020B0502040204020203" pitchFamily="34" charset="0"/>
              </a:rPr>
              <a:t> report: Art. 23 NIS2 Directive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5"/>
            <a:ext cx="11075615" cy="1793064"/>
          </a:xfrm>
        </p:spPr>
        <p:txBody>
          <a:bodyPr>
            <a:normAutofit/>
          </a:bodyPr>
          <a:lstStyle/>
          <a:p>
            <a:pPr lvl="1"/>
            <a:r>
              <a:rPr lang="nl-BE" sz="2400" b="1" dirty="0" err="1">
                <a:solidFill>
                  <a:srgbClr val="0E2548"/>
                </a:solidFill>
              </a:rPr>
              <a:t>Current</a:t>
            </a:r>
            <a:r>
              <a:rPr lang="nl-BE" sz="2400" b="1" dirty="0">
                <a:solidFill>
                  <a:srgbClr val="0E2548"/>
                </a:solidFill>
              </a:rPr>
              <a:t> </a:t>
            </a:r>
            <a:r>
              <a:rPr lang="nl-BE" sz="2400" b="1" dirty="0" err="1">
                <a:solidFill>
                  <a:srgbClr val="0E2548"/>
                </a:solidFill>
              </a:rPr>
              <a:t>framework</a:t>
            </a:r>
            <a:r>
              <a:rPr lang="nl-BE" sz="2400" b="1" dirty="0">
                <a:solidFill>
                  <a:srgbClr val="0E2548"/>
                </a:solidFill>
              </a:rPr>
              <a:t> NIS1 Directive</a:t>
            </a:r>
          </a:p>
          <a:p>
            <a:pPr lvl="2"/>
            <a:r>
              <a:rPr lang="nl-BE" sz="1800" b="1" dirty="0">
                <a:solidFill>
                  <a:srgbClr val="0E2548"/>
                </a:solidFill>
              </a:rPr>
              <a:t>NIS 1 assessment: </a:t>
            </a:r>
            <a:r>
              <a:rPr lang="en-US" sz="1800" b="0" i="1" u="none" strike="noStrike" baseline="0" dirty="0">
                <a:solidFill>
                  <a:srgbClr val="A47E33"/>
                </a:solidFill>
                <a:latin typeface="+mn-lt"/>
              </a:rPr>
              <a:t>the availability, confidentiality, integrity or authenticity of the network and information systems on which the essential service or services it provides depend</a:t>
            </a:r>
            <a:endParaRPr lang="nl-NL" sz="1800" b="0" i="1" u="none" strike="noStrike" baseline="0" dirty="0">
              <a:solidFill>
                <a:srgbClr val="A47E33"/>
              </a:solidFill>
              <a:latin typeface="+mn-lt"/>
            </a:endParaRPr>
          </a:p>
          <a:p>
            <a:pPr lvl="2"/>
            <a:r>
              <a:rPr lang="nl-NL" sz="1800" b="1" dirty="0">
                <a:solidFill>
                  <a:srgbClr val="0E2548"/>
                </a:solidFill>
              </a:rPr>
              <a:t>Or:</a:t>
            </a:r>
            <a:endParaRPr lang="nl-BE" sz="1800" b="1" dirty="0">
              <a:solidFill>
                <a:srgbClr val="0E2548"/>
              </a:solidFill>
            </a:endParaRPr>
          </a:p>
          <a:p>
            <a:pPr lvl="1"/>
            <a:endParaRPr lang="nl-BE" sz="2600" dirty="0">
              <a:solidFill>
                <a:srgbClr val="A47E33"/>
              </a:solidFill>
            </a:endParaRPr>
          </a:p>
          <a:p>
            <a:pPr marL="0" lvl="1" indent="0">
              <a:buNone/>
            </a:pPr>
            <a:endParaRPr lang="nl-BE"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28</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4" name="Afbeelding 13" descr="Afbeelding met tekst, Lettertype, logo, Graphics&#10;&#10;Automatisch gegenereerde beschrijving">
            <a:extLst>
              <a:ext uri="{FF2B5EF4-FFF2-40B4-BE49-F238E27FC236}">
                <a16:creationId xmlns:a16="http://schemas.microsoft.com/office/drawing/2014/main" id="{62FFAC3C-7D9B-2187-E7FA-DD657981D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graphicFrame>
        <p:nvGraphicFramePr>
          <p:cNvPr id="7" name="Tabel 6">
            <a:extLst>
              <a:ext uri="{FF2B5EF4-FFF2-40B4-BE49-F238E27FC236}">
                <a16:creationId xmlns:a16="http://schemas.microsoft.com/office/drawing/2014/main" id="{70B51A1F-B663-1E67-1F8A-1D40ED282416}"/>
              </a:ext>
            </a:extLst>
          </p:cNvPr>
          <p:cNvGraphicFramePr>
            <a:graphicFrameLocks noGrp="1"/>
          </p:cNvGraphicFramePr>
          <p:nvPr>
            <p:extLst>
              <p:ext uri="{D42A27DB-BD31-4B8C-83A1-F6EECF244321}">
                <p14:modId xmlns:p14="http://schemas.microsoft.com/office/powerpoint/2010/main" val="3778915335"/>
              </p:ext>
            </p:extLst>
          </p:nvPr>
        </p:nvGraphicFramePr>
        <p:xfrm>
          <a:off x="278186" y="3093397"/>
          <a:ext cx="11635628" cy="3267098"/>
        </p:xfrm>
        <a:graphic>
          <a:graphicData uri="http://schemas.openxmlformats.org/drawingml/2006/table">
            <a:tbl>
              <a:tblPr firstRow="1" bandRow="1">
                <a:tableStyleId>{2D5ABB26-0587-4C30-8999-92F81FD0307C}</a:tableStyleId>
              </a:tblPr>
              <a:tblGrid>
                <a:gridCol w="2395570">
                  <a:extLst>
                    <a:ext uri="{9D8B030D-6E8A-4147-A177-3AD203B41FA5}">
                      <a16:colId xmlns:a16="http://schemas.microsoft.com/office/drawing/2014/main" val="1362844828"/>
                    </a:ext>
                  </a:extLst>
                </a:gridCol>
                <a:gridCol w="3422244">
                  <a:extLst>
                    <a:ext uri="{9D8B030D-6E8A-4147-A177-3AD203B41FA5}">
                      <a16:colId xmlns:a16="http://schemas.microsoft.com/office/drawing/2014/main" val="3478723766"/>
                    </a:ext>
                  </a:extLst>
                </a:gridCol>
                <a:gridCol w="2395570">
                  <a:extLst>
                    <a:ext uri="{9D8B030D-6E8A-4147-A177-3AD203B41FA5}">
                      <a16:colId xmlns:a16="http://schemas.microsoft.com/office/drawing/2014/main" val="3965000884"/>
                    </a:ext>
                  </a:extLst>
                </a:gridCol>
                <a:gridCol w="3422244">
                  <a:extLst>
                    <a:ext uri="{9D8B030D-6E8A-4147-A177-3AD203B41FA5}">
                      <a16:colId xmlns:a16="http://schemas.microsoft.com/office/drawing/2014/main" val="376177917"/>
                    </a:ext>
                  </a:extLst>
                </a:gridCol>
              </a:tblGrid>
              <a:tr h="1643307">
                <a:tc>
                  <a:txBody>
                    <a:bodyPr/>
                    <a:lstStyle/>
                    <a:p>
                      <a:r>
                        <a:rPr lang="en-GB" sz="1200" b="1" noProof="0" dirty="0">
                          <a:solidFill>
                            <a:srgbClr val="0E2548"/>
                          </a:solidFill>
                        </a:rPr>
                        <a:t>Duration of the incident</a:t>
                      </a:r>
                    </a:p>
                    <a:p>
                      <a:endParaRPr lang="en-GB" sz="1200" noProof="0" dirty="0">
                        <a:solidFill>
                          <a:srgbClr val="0E2548"/>
                        </a:solidFill>
                      </a:endParaRPr>
                    </a:p>
                    <a:p>
                      <a:r>
                        <a:rPr lang="en-GB" sz="1200" b="0" i="1" noProof="0" dirty="0">
                          <a:solidFill>
                            <a:srgbClr val="0E2548"/>
                          </a:solidFill>
                        </a:rPr>
                        <a:t>Unavailability for more than 5,000,000 user hours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200" b="0" kern="1200" dirty="0">
                          <a:solidFill>
                            <a:srgbClr val="0E2548"/>
                          </a:solidFill>
                          <a:effectLst/>
                        </a:rPr>
                        <a:t>The term </a:t>
                      </a:r>
                      <a:r>
                        <a:rPr lang="en-US" sz="1200" b="0" i="1" kern="1200" dirty="0">
                          <a:solidFill>
                            <a:srgbClr val="0E2548"/>
                          </a:solidFill>
                          <a:effectLst/>
                        </a:rPr>
                        <a:t>'duration</a:t>
                      </a:r>
                      <a:r>
                        <a:rPr lang="en-US" sz="1200" b="0" kern="1200" dirty="0">
                          <a:solidFill>
                            <a:srgbClr val="0E2548"/>
                          </a:solidFill>
                          <a:effectLst/>
                        </a:rPr>
                        <a:t>' refers to the time span from the moment the service no longer functions properly in terms of availability, authenticity, integrity, or confidentiality, to the moment of full restoration of the service;</a:t>
                      </a:r>
                    </a:p>
                    <a:p>
                      <a:pPr marL="0" indent="0">
                        <a:buFont typeface="Wingdings" panose="05000000000000000000" pitchFamily="2" charset="2"/>
                        <a:buNone/>
                      </a:pPr>
                      <a:endParaRPr lang="en-US" sz="1200" b="0" kern="1200" dirty="0">
                        <a:solidFill>
                          <a:srgbClr val="0E2548"/>
                        </a:solidFill>
                        <a:effectLst/>
                      </a:endParaRPr>
                    </a:p>
                    <a:p>
                      <a:pPr marL="285750" indent="-285750">
                        <a:buFont typeface="Wingdings" panose="05000000000000000000" pitchFamily="2" charset="2"/>
                        <a:buChar char="§"/>
                      </a:pPr>
                      <a:r>
                        <a:rPr lang="en-US" sz="1200" b="0" kern="1200" dirty="0">
                          <a:solidFill>
                            <a:srgbClr val="0E2548"/>
                          </a:solidFill>
                          <a:effectLst/>
                        </a:rPr>
                        <a:t>The term </a:t>
                      </a:r>
                      <a:r>
                        <a:rPr lang="en-US" sz="1200" b="0" i="1" kern="1200" dirty="0">
                          <a:solidFill>
                            <a:srgbClr val="0E2548"/>
                          </a:solidFill>
                          <a:effectLst/>
                        </a:rPr>
                        <a:t>'user hour</a:t>
                      </a:r>
                      <a:r>
                        <a:rPr lang="en-US" sz="1200" b="0" kern="1200" dirty="0">
                          <a:solidFill>
                            <a:srgbClr val="0E2548"/>
                          </a:solidFill>
                          <a:effectLst/>
                        </a:rPr>
                        <a:t>' refers to the number of users in the European Union affected for a time span of twenty minutes.</a:t>
                      </a:r>
                      <a:endParaRPr lang="en-US" sz="1200" b="0" i="0" kern="1200" dirty="0">
                        <a:solidFill>
                          <a:srgbClr val="0E2548"/>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GB" sz="1200" b="1" noProof="0" dirty="0">
                          <a:solidFill>
                            <a:srgbClr val="0E2548"/>
                          </a:solidFill>
                        </a:rPr>
                        <a:t>Nature of the impact</a:t>
                      </a:r>
                    </a:p>
                    <a:p>
                      <a:endParaRPr lang="en-GB" sz="1200" noProof="0" dirty="0">
                        <a:solidFill>
                          <a:srgbClr val="0E2548"/>
                        </a:solidFill>
                      </a:endParaRPr>
                    </a:p>
                    <a:p>
                      <a:r>
                        <a:rPr lang="en-GB" sz="1200" b="0" i="1" noProof="0" dirty="0">
                          <a:solidFill>
                            <a:srgbClr val="0E2548"/>
                          </a:solidFill>
                        </a:rPr>
                        <a:t>Risk to public security</a:t>
                      </a:r>
                    </a:p>
                    <a:p>
                      <a:pPr marL="87313" lvl="1" indent="0"/>
                      <a:r>
                        <a:rPr lang="en-GB" sz="1200" b="0" i="1" u="sng" noProof="0" dirty="0">
                          <a:solidFill>
                            <a:srgbClr val="0E2548"/>
                          </a:solidFill>
                        </a:rPr>
                        <a:t>or</a:t>
                      </a:r>
                    </a:p>
                    <a:p>
                      <a:r>
                        <a:rPr lang="en-GB" sz="1200" b="0" i="1" noProof="0" dirty="0">
                          <a:solidFill>
                            <a:srgbClr val="0E2548"/>
                          </a:solidFill>
                        </a:rPr>
                        <a:t>Risk to public safety</a:t>
                      </a:r>
                    </a:p>
                    <a:p>
                      <a:pPr marL="87313" lvl="1" indent="0"/>
                      <a:r>
                        <a:rPr lang="en-GB" sz="1200" b="0" i="1" u="sng" noProof="0" dirty="0">
                          <a:solidFill>
                            <a:srgbClr val="0E2548"/>
                          </a:solidFill>
                        </a:rPr>
                        <a:t>or</a:t>
                      </a:r>
                    </a:p>
                    <a:p>
                      <a:r>
                        <a:rPr lang="en-GB" sz="1200" b="0" i="1" noProof="0" dirty="0">
                          <a:solidFill>
                            <a:srgbClr val="0E2548"/>
                          </a:solidFill>
                        </a:rPr>
                        <a:t>Has led to a risk of loss of human life</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GB" sz="1200" b="0" noProof="0" dirty="0">
                          <a:solidFill>
                            <a:srgbClr val="0E2548"/>
                          </a:solidFill>
                        </a:rPr>
                        <a:t>The DSP can determine the nature of the impact based on indicators such as the nature of its contractual involvement with the client or, if applicable, the potential number of affected users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8989188"/>
                  </a:ext>
                </a:extLst>
              </a:tr>
              <a:tr h="1529738">
                <a:tc>
                  <a:txBody>
                    <a:bodyPr/>
                    <a:lstStyle/>
                    <a:p>
                      <a:r>
                        <a:rPr lang="en-GB" sz="1200" b="1" noProof="0" dirty="0">
                          <a:solidFill>
                            <a:srgbClr val="0E2548"/>
                          </a:solidFill>
                        </a:rPr>
                        <a:t>Number of users</a:t>
                      </a:r>
                    </a:p>
                    <a:p>
                      <a:endParaRPr lang="en-GB" sz="1200" noProof="0" dirty="0">
                        <a:solidFill>
                          <a:srgbClr val="0E2548"/>
                        </a:solidFill>
                      </a:endParaRPr>
                    </a:p>
                    <a:p>
                      <a:r>
                        <a:rPr lang="en-GB" sz="1200" b="0" i="1" noProof="0" dirty="0">
                          <a:solidFill>
                            <a:srgbClr val="0E2548"/>
                          </a:solidFill>
                        </a:rPr>
                        <a:t>More than 100,000 affected users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200" b="0" kern="1200" dirty="0">
                          <a:solidFill>
                            <a:srgbClr val="0E2548"/>
                          </a:solidFill>
                          <a:effectLst/>
                        </a:rPr>
                        <a:t>Included in the ‘</a:t>
                      </a:r>
                      <a:r>
                        <a:rPr lang="en-US" sz="1200" b="0" i="1" kern="1200" dirty="0">
                          <a:solidFill>
                            <a:srgbClr val="0E2548"/>
                          </a:solidFill>
                          <a:effectLst/>
                        </a:rPr>
                        <a:t>users</a:t>
                      </a:r>
                      <a:r>
                        <a:rPr lang="en-US" sz="1200" b="0" kern="1200" dirty="0">
                          <a:solidFill>
                            <a:srgbClr val="0E2548"/>
                          </a:solidFill>
                          <a:effectLst/>
                        </a:rPr>
                        <a:t>’ of digital services are all natural persons and legal entities who are </a:t>
                      </a:r>
                      <a:r>
                        <a:rPr lang="en-US" sz="1200" b="0" u="sng" kern="1200" dirty="0">
                          <a:solidFill>
                            <a:srgbClr val="0E2548"/>
                          </a:solidFill>
                          <a:effectLst/>
                        </a:rPr>
                        <a:t>customers</a:t>
                      </a:r>
                      <a:r>
                        <a:rPr lang="en-US" sz="1200" b="0" kern="1200" dirty="0">
                          <a:solidFill>
                            <a:srgbClr val="0E2548"/>
                          </a:solidFill>
                          <a:effectLst/>
                        </a:rPr>
                        <a:t> or </a:t>
                      </a:r>
                      <a:r>
                        <a:rPr lang="en-US" sz="1200" b="0" u="sng" kern="1200" dirty="0">
                          <a:solidFill>
                            <a:srgbClr val="0E2548"/>
                          </a:solidFill>
                          <a:effectLst/>
                        </a:rPr>
                        <a:t>subscribers</a:t>
                      </a:r>
                      <a:r>
                        <a:rPr lang="en-US" sz="1200" b="0" kern="1200" dirty="0">
                          <a:solidFill>
                            <a:srgbClr val="0E2548"/>
                          </a:solidFill>
                          <a:effectLst/>
                        </a:rPr>
                        <a:t> to an online marketplace or cloud computing service, or who perform searches </a:t>
                      </a:r>
                      <a:r>
                        <a:rPr lang="en-US" sz="1200" b="0" u="sng" kern="1200" dirty="0">
                          <a:solidFill>
                            <a:srgbClr val="0E2548"/>
                          </a:solidFill>
                          <a:effectLst/>
                        </a:rPr>
                        <a:t>on the website </a:t>
                      </a:r>
                      <a:r>
                        <a:rPr lang="en-US" sz="1200" b="0" kern="1200" dirty="0">
                          <a:solidFill>
                            <a:srgbClr val="0E2548"/>
                          </a:solidFill>
                          <a:effectLst/>
                        </a:rPr>
                        <a:t>of an online search engine by entering search terms.</a:t>
                      </a:r>
                      <a:endParaRPr lang="en-GB" sz="1200" noProof="0" dirty="0">
                        <a:solidFill>
                          <a:srgbClr val="0E2548"/>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GB" sz="1200" b="1" noProof="0" dirty="0">
                          <a:solidFill>
                            <a:srgbClr val="0E2548"/>
                          </a:solidFill>
                        </a:rPr>
                        <a:t>Material damage</a:t>
                      </a:r>
                    </a:p>
                    <a:p>
                      <a:endParaRPr lang="en-GB" sz="1200" noProof="0" dirty="0">
                        <a:solidFill>
                          <a:srgbClr val="0E2548"/>
                        </a:solidFill>
                      </a:endParaRPr>
                    </a:p>
                    <a:p>
                      <a:r>
                        <a:rPr lang="en-GB" sz="1200" i="1" noProof="0" dirty="0">
                          <a:solidFill>
                            <a:srgbClr val="0E2548"/>
                          </a:solidFill>
                        </a:rPr>
                        <a:t>Caused damage &gt; €1,000,000</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GB" sz="1200" noProof="0" dirty="0">
                          <a:solidFill>
                            <a:srgbClr val="0E2548"/>
                          </a:solidFill>
                        </a:rPr>
                        <a:t>The incident causes &gt;€1,000,000 damage to </a:t>
                      </a:r>
                      <a:r>
                        <a:rPr lang="en-GB" sz="1200" u="sng" noProof="0" dirty="0">
                          <a:solidFill>
                            <a:srgbClr val="0E2548"/>
                          </a:solidFill>
                        </a:rPr>
                        <a:t>at least one user in the European Union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7702068"/>
                  </a:ext>
                </a:extLst>
              </a:tr>
            </a:tbl>
          </a:graphicData>
        </a:graphic>
      </p:graphicFrame>
    </p:spTree>
    <p:extLst>
      <p:ext uri="{BB962C8B-B14F-4D97-AF65-F5344CB8AC3E}">
        <p14:creationId xmlns:p14="http://schemas.microsoft.com/office/powerpoint/2010/main" val="2460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err="1">
                <a:solidFill>
                  <a:srgbClr val="0E2548"/>
                </a:solidFill>
                <a:latin typeface="Segoe UI Emoji" panose="020B0502040204020203" pitchFamily="34" charset="0"/>
                <a:ea typeface="Segoe UI Emoji" panose="020B0502040204020203" pitchFamily="34" charset="0"/>
              </a:rPr>
              <a:t>Duty</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to</a:t>
            </a:r>
            <a:r>
              <a:rPr lang="nl-NL" sz="3600" b="1" dirty="0">
                <a:solidFill>
                  <a:srgbClr val="0E2548"/>
                </a:solidFill>
                <a:latin typeface="Segoe UI Emoji" panose="020B0502040204020203" pitchFamily="34" charset="0"/>
                <a:ea typeface="Segoe UI Emoji" panose="020B0502040204020203" pitchFamily="34" charset="0"/>
              </a:rPr>
              <a:t> report: Art. 23 NIS2 Directive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2400" b="1" dirty="0">
                <a:solidFill>
                  <a:srgbClr val="0E2548"/>
                </a:solidFill>
              </a:rPr>
              <a:t>Essential and important entities:</a:t>
            </a:r>
          </a:p>
          <a:p>
            <a:pPr marL="1257300" lvl="2" indent="-342900">
              <a:buFont typeface="Arial" panose="020B0604020202020204" pitchFamily="34" charset="0"/>
              <a:buChar char="•"/>
            </a:pPr>
            <a:r>
              <a:rPr lang="en-GB" sz="2400" b="1" dirty="0">
                <a:solidFill>
                  <a:srgbClr val="0E2548"/>
                </a:solidFill>
              </a:rPr>
              <a:t>Incident reporting</a:t>
            </a:r>
            <a:endParaRPr lang="en-GB" dirty="0">
              <a:solidFill>
                <a:srgbClr val="0E2548"/>
              </a:solidFill>
            </a:endParaRPr>
          </a:p>
          <a:p>
            <a:pPr lvl="3"/>
            <a:endParaRPr lang="en-GB" sz="2400" dirty="0"/>
          </a:p>
          <a:p>
            <a:pPr marL="1714500" lvl="3" indent="-342900">
              <a:buFont typeface="Arial" panose="020B0604020202020204" pitchFamily="34" charset="0"/>
              <a:buChar char="•"/>
            </a:pPr>
            <a:r>
              <a:rPr lang="en-GB" sz="2400" dirty="0">
                <a:solidFill>
                  <a:srgbClr val="0E2548"/>
                </a:solidFill>
              </a:rPr>
              <a:t>To the CSIRT or competent authority</a:t>
            </a:r>
          </a:p>
          <a:p>
            <a:pPr marL="1714500" lvl="3" indent="-342900">
              <a:buFont typeface="Arial" panose="020B0604020202020204" pitchFamily="34" charset="0"/>
              <a:buChar char="•"/>
            </a:pPr>
            <a:r>
              <a:rPr lang="en-GB" sz="2400" dirty="0">
                <a:solidFill>
                  <a:srgbClr val="0E2548"/>
                </a:solidFill>
              </a:rPr>
              <a:t>Without delay and at the latest within 24 hours in case of suspicion of malicious intent or cross-border impact</a:t>
            </a:r>
          </a:p>
          <a:p>
            <a:pPr marL="1714500" lvl="3" indent="-342900">
              <a:buFont typeface="Arial" panose="020B0604020202020204" pitchFamily="34" charset="0"/>
              <a:buChar char="•"/>
            </a:pPr>
            <a:r>
              <a:rPr lang="en-GB" sz="2400" dirty="0">
                <a:solidFill>
                  <a:srgbClr val="0E2548"/>
                </a:solidFill>
              </a:rPr>
              <a:t>Update without delay and at the latest within 72 hours</a:t>
            </a:r>
          </a:p>
          <a:p>
            <a:pPr marL="1714500" lvl="3" indent="-342900">
              <a:buFont typeface="Arial" panose="020B0604020202020204" pitchFamily="34" charset="0"/>
              <a:buChar char="•"/>
            </a:pPr>
            <a:r>
              <a:rPr lang="en-GB" sz="2400" dirty="0">
                <a:solidFill>
                  <a:srgbClr val="0E2548"/>
                </a:solidFill>
              </a:rPr>
              <a:t>Draft interim reports and a final report no later than one month after notification</a:t>
            </a:r>
          </a:p>
          <a:p>
            <a:pPr marL="1714500" lvl="3" indent="-342900">
              <a:buFont typeface="Arial" panose="020B0604020202020204" pitchFamily="34" charset="0"/>
              <a:buChar char="•"/>
            </a:pPr>
            <a:r>
              <a:rPr lang="en-GB" sz="2400" dirty="0">
                <a:solidFill>
                  <a:srgbClr val="0E2548"/>
                </a:solidFill>
              </a:rPr>
              <a:t>Communication to the public by CSIRT or competent authority or concerned entity</a:t>
            </a: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29</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2" name="Afbeelding 11" descr="Afbeelding met tekst, Lettertype, logo, Graphics&#10;&#10;Automatisch gegenereerde beschrijving">
            <a:extLst>
              <a:ext uri="{FF2B5EF4-FFF2-40B4-BE49-F238E27FC236}">
                <a16:creationId xmlns:a16="http://schemas.microsoft.com/office/drawing/2014/main" id="{E0042330-732A-5FFC-CEC8-E766B1A332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2001889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en-GB" sz="3600" b="1" dirty="0">
                <a:solidFill>
                  <a:srgbClr val="0E2548"/>
                </a:solidFill>
                <a:latin typeface="Segoe UI Emoji" panose="020B0502040204020203" pitchFamily="34" charset="0"/>
                <a:ea typeface="Segoe UI Emoji" panose="020B0502040204020203" pitchFamily="34" charset="0"/>
              </a:rPr>
              <a:t>Presumption of compliance: Art. 24 NIS2 Directive</a:t>
            </a: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2400" b="1" dirty="0">
                <a:solidFill>
                  <a:srgbClr val="0E2548"/>
                </a:solidFill>
              </a:rPr>
              <a:t>Cybersecurity certification (art. 24 NIS2 Directive)</a:t>
            </a:r>
          </a:p>
          <a:p>
            <a:pPr lvl="1"/>
            <a:endParaRPr lang="en-GB" sz="2400" b="1" dirty="0"/>
          </a:p>
          <a:p>
            <a:pPr marL="914400" lvl="1" indent="-457200">
              <a:buFont typeface="Arial" panose="020B0604020202020204" pitchFamily="34" charset="0"/>
              <a:buChar char="•"/>
            </a:pPr>
            <a:r>
              <a:rPr lang="en-GB" sz="2400" dirty="0">
                <a:solidFill>
                  <a:srgbClr val="0E2548"/>
                </a:solidFill>
              </a:rPr>
              <a:t>Presumption of compliance with security obligation</a:t>
            </a:r>
          </a:p>
          <a:p>
            <a:pPr marL="914400" lvl="1" indent="-457200">
              <a:buFont typeface="Arial" panose="020B0604020202020204" pitchFamily="34" charset="0"/>
              <a:buChar char="•"/>
            </a:pPr>
            <a:r>
              <a:rPr lang="en-GB" sz="2400" b="1" dirty="0">
                <a:solidFill>
                  <a:srgbClr val="A47E33"/>
                </a:solidFill>
              </a:rPr>
              <a:t>Member States may impose specific certification</a:t>
            </a:r>
            <a:endParaRPr lang="en-GB" b="1" dirty="0">
              <a:solidFill>
                <a:srgbClr val="A47E33"/>
              </a:solidFill>
            </a:endParaRPr>
          </a:p>
          <a:p>
            <a:pPr marL="914400" lvl="1" indent="-457200">
              <a:buFont typeface="Arial" panose="020B0604020202020204" pitchFamily="34" charset="0"/>
              <a:buChar char="•"/>
            </a:pPr>
            <a:r>
              <a:rPr lang="en-GB" dirty="0">
                <a:solidFill>
                  <a:srgbClr val="0E2548"/>
                </a:solidFill>
              </a:rPr>
              <a:t>Cybersecurity Regulation</a:t>
            </a:r>
          </a:p>
          <a:p>
            <a:pPr marL="914400" lvl="1" indent="-457200">
              <a:buFont typeface="Arial" panose="020B0604020202020204" pitchFamily="34" charset="0"/>
              <a:buChar char="•"/>
            </a:pPr>
            <a:r>
              <a:rPr lang="en-GB" dirty="0">
                <a:solidFill>
                  <a:srgbClr val="0E2548"/>
                </a:solidFill>
              </a:rPr>
              <a:t>Distinction with NIS1 </a:t>
            </a:r>
            <a:r>
              <a:rPr lang="en-GB" dirty="0">
                <a:solidFill>
                  <a:srgbClr val="0E2548"/>
                </a:solidFill>
                <a:sym typeface="Wingdings" panose="05000000000000000000" pitchFamily="2" charset="2"/>
              </a:rPr>
              <a:t> ISO 27001 presumption of compliance with AED (not DDV)</a:t>
            </a:r>
          </a:p>
          <a:p>
            <a:pPr marL="914400" lvl="1" indent="-457200">
              <a:buFont typeface="Arial" panose="020B0604020202020204" pitchFamily="34" charset="0"/>
              <a:buChar char="•"/>
            </a:pPr>
            <a:endParaRPr lang="en-GB" sz="2000" dirty="0">
              <a:solidFill>
                <a:srgbClr val="0E2548"/>
              </a:solidFill>
              <a:sym typeface="Wingdings" panose="05000000000000000000" pitchFamily="2" charset="2"/>
            </a:endParaRPr>
          </a:p>
          <a:p>
            <a:pPr marL="914400" lvl="1" indent="-457200">
              <a:buFont typeface="Arial" panose="020B0604020202020204" pitchFamily="34" charset="0"/>
              <a:buChar char="•"/>
            </a:pPr>
            <a:r>
              <a:rPr lang="en-GB" sz="2000" dirty="0">
                <a:solidFill>
                  <a:srgbClr val="0E2548"/>
                </a:solidFill>
                <a:sym typeface="Wingdings" panose="05000000000000000000" pitchFamily="2" charset="2"/>
              </a:rPr>
              <a:t>Cf. combination with supply chain security (art. 21 NIS2 Directive).</a:t>
            </a:r>
            <a:endParaRPr lang="en-GB" sz="2000" dirty="0">
              <a:solidFill>
                <a:srgbClr val="0E2548"/>
              </a:solidFill>
            </a:endParaRP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30</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2" name="Afbeelding 11" descr="Afbeelding met tekst, Lettertype, logo, Graphics&#10;&#10;Automatisch gegenereerde beschrijving">
            <a:extLst>
              <a:ext uri="{FF2B5EF4-FFF2-40B4-BE49-F238E27FC236}">
                <a16:creationId xmlns:a16="http://schemas.microsoft.com/office/drawing/2014/main" id="{62A903DE-EB07-9B4C-E26D-42745CBF2B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2119380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en-GB" sz="3600" b="1" dirty="0">
                <a:solidFill>
                  <a:srgbClr val="0E2548"/>
                </a:solidFill>
                <a:latin typeface="Segoe UI Emoji" panose="020B0502040204020203" pitchFamily="34" charset="0"/>
                <a:ea typeface="Segoe UI Emoji" panose="020B0502040204020203" pitchFamily="34" charset="0"/>
              </a:rPr>
              <a:t>Beware: NIS2 on public procurement?</a:t>
            </a: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US" sz="3000" b="1" dirty="0">
                <a:solidFill>
                  <a:srgbClr val="0E2548"/>
                </a:solidFill>
              </a:rPr>
              <a:t>Local authorities may be governed by NIS2 (art. 2.5 NIS2 Directive)</a:t>
            </a:r>
          </a:p>
          <a:p>
            <a:pPr lvl="2"/>
            <a:r>
              <a:rPr lang="en-US" sz="2600" dirty="0">
                <a:solidFill>
                  <a:srgbClr val="A47E33"/>
                </a:solidFill>
              </a:rPr>
              <a:t>National legislator decides at the end of 2024</a:t>
            </a:r>
          </a:p>
          <a:p>
            <a:pPr marL="914400" lvl="2" indent="0">
              <a:buNone/>
            </a:pPr>
            <a:endParaRPr lang="en-US" sz="2600" dirty="0">
              <a:solidFill>
                <a:srgbClr val="A47E33"/>
              </a:solidFill>
            </a:endParaRPr>
          </a:p>
          <a:p>
            <a:pPr lvl="1"/>
            <a:r>
              <a:rPr lang="en-US" sz="3000" dirty="0">
                <a:solidFill>
                  <a:srgbClr val="0E2548"/>
                </a:solidFill>
              </a:rPr>
              <a:t>Cybersecurity requirements for ICT products and ICT services</a:t>
            </a:r>
            <a:endParaRPr lang="en-US" sz="2600" dirty="0">
              <a:solidFill>
                <a:srgbClr val="A47E33"/>
              </a:solidFill>
            </a:endParaRPr>
          </a:p>
          <a:p>
            <a:pPr lvl="2"/>
            <a:r>
              <a:rPr lang="en-US" sz="2600" dirty="0">
                <a:solidFill>
                  <a:srgbClr val="A47E33"/>
                </a:solidFill>
              </a:rPr>
              <a:t>Tendering procedures</a:t>
            </a:r>
          </a:p>
          <a:p>
            <a:pPr lvl="2"/>
            <a:r>
              <a:rPr lang="en-US" sz="2600" dirty="0">
                <a:solidFill>
                  <a:srgbClr val="A47E33"/>
                </a:solidFill>
              </a:rPr>
              <a:t>Specific requirements</a:t>
            </a:r>
          </a:p>
          <a:p>
            <a:pPr lvl="2"/>
            <a:r>
              <a:rPr lang="en-US" sz="2600" dirty="0">
                <a:solidFill>
                  <a:srgbClr val="A47E33"/>
                </a:solidFill>
              </a:rPr>
              <a:t>Certification </a:t>
            </a:r>
          </a:p>
          <a:p>
            <a:pPr lvl="2"/>
            <a:r>
              <a:rPr lang="en-US" sz="2600" dirty="0">
                <a:solidFill>
                  <a:srgbClr val="A47E33"/>
                </a:solidFill>
              </a:rPr>
              <a:t>Encryption </a:t>
            </a:r>
          </a:p>
          <a:p>
            <a:pPr lvl="2"/>
            <a:r>
              <a:rPr lang="en-US" sz="2600" dirty="0">
                <a:solidFill>
                  <a:srgbClr val="A47E33"/>
                </a:solidFill>
              </a:rPr>
              <a:t>Use of open source</a:t>
            </a: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31</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9" name="Afbeelding 8" descr="Afbeelding met tekst, Lettertype, logo, Graphics&#10;&#10;Automatisch gegenereerde beschrijving">
            <a:extLst>
              <a:ext uri="{FF2B5EF4-FFF2-40B4-BE49-F238E27FC236}">
                <a16:creationId xmlns:a16="http://schemas.microsoft.com/office/drawing/2014/main" id="{D88EEFD2-4D88-11E8-AA43-CA1AA69458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9045" y="228537"/>
            <a:ext cx="584084" cy="330281"/>
          </a:xfrm>
          <a:prstGeom prst="rect">
            <a:avLst/>
          </a:prstGeom>
        </p:spPr>
      </p:pic>
    </p:spTree>
    <p:extLst>
      <p:ext uri="{BB962C8B-B14F-4D97-AF65-F5344CB8AC3E}">
        <p14:creationId xmlns:p14="http://schemas.microsoft.com/office/powerpoint/2010/main" val="3975721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How </a:t>
            </a:r>
            <a:r>
              <a:rPr lang="nl-NL" sz="3600" b="1" dirty="0" err="1">
                <a:solidFill>
                  <a:srgbClr val="0E2548"/>
                </a:solidFill>
                <a:latin typeface="Segoe UI Emoji" panose="020B0502040204020203" pitchFamily="34" charset="0"/>
                <a:ea typeface="Segoe UI Emoji" panose="020B0502040204020203" pitchFamily="34" charset="0"/>
              </a:rPr>
              <a:t>to</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be</a:t>
            </a:r>
            <a:r>
              <a:rPr lang="nl-NL" sz="3600" b="1" dirty="0">
                <a:solidFill>
                  <a:srgbClr val="0E2548"/>
                </a:solidFill>
                <a:latin typeface="Segoe UI Emoji" panose="020B0502040204020203" pitchFamily="34" charset="0"/>
                <a:ea typeface="Segoe UI Emoji" panose="020B0502040204020203" pitchFamily="34" charset="0"/>
              </a:rPr>
              <a:t> NIS 2 compliant?</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4673188" y="1661386"/>
            <a:ext cx="7201130" cy="5033760"/>
          </a:xfrm>
        </p:spPr>
        <p:txBody>
          <a:bodyPr>
            <a:normAutofit fontScale="62500" lnSpcReduction="20000"/>
          </a:bodyPr>
          <a:lstStyle/>
          <a:p>
            <a:pPr lvl="1"/>
            <a:r>
              <a:rPr lang="en-GB" sz="3200" b="1" dirty="0">
                <a:solidFill>
                  <a:srgbClr val="0E2548"/>
                </a:solidFill>
              </a:rPr>
              <a:t>Cybersecurity audit</a:t>
            </a:r>
          </a:p>
          <a:p>
            <a:pPr lvl="2"/>
            <a:r>
              <a:rPr lang="en-GB" sz="2900" dirty="0">
                <a:solidFill>
                  <a:srgbClr val="A47E33"/>
                </a:solidFill>
              </a:rPr>
              <a:t>Analyse security</a:t>
            </a:r>
          </a:p>
          <a:p>
            <a:pPr lvl="2"/>
            <a:r>
              <a:rPr lang="en-GB" sz="2900" dirty="0">
                <a:solidFill>
                  <a:srgbClr val="A47E33"/>
                </a:solidFill>
              </a:rPr>
              <a:t>Determining crown jewels</a:t>
            </a:r>
          </a:p>
          <a:p>
            <a:pPr marL="914400" lvl="2" indent="0">
              <a:buNone/>
            </a:pPr>
            <a:endParaRPr lang="en-GB" sz="2900" b="1" dirty="0">
              <a:solidFill>
                <a:srgbClr val="0E2548"/>
              </a:solidFill>
            </a:endParaRPr>
          </a:p>
          <a:p>
            <a:pPr lvl="1"/>
            <a:r>
              <a:rPr lang="en-GB" sz="3200" b="1" dirty="0">
                <a:solidFill>
                  <a:srgbClr val="0E2548"/>
                </a:solidFill>
              </a:rPr>
              <a:t>Legal audit</a:t>
            </a:r>
          </a:p>
          <a:p>
            <a:pPr lvl="2"/>
            <a:r>
              <a:rPr lang="en-GB" sz="2900" dirty="0">
                <a:solidFill>
                  <a:srgbClr val="A47E33"/>
                </a:solidFill>
              </a:rPr>
              <a:t>Know your customer</a:t>
            </a:r>
          </a:p>
          <a:p>
            <a:pPr lvl="2"/>
            <a:r>
              <a:rPr lang="en-GB" sz="2900" dirty="0">
                <a:solidFill>
                  <a:srgbClr val="A47E33"/>
                </a:solidFill>
              </a:rPr>
              <a:t>Risk assessment suppliers + suppliers' chain</a:t>
            </a:r>
          </a:p>
          <a:p>
            <a:pPr lvl="2"/>
            <a:r>
              <a:rPr lang="en-GB" sz="2900" dirty="0">
                <a:solidFill>
                  <a:srgbClr val="A47E33"/>
                </a:solidFill>
              </a:rPr>
              <a:t>Assessment of existing contract (own + suppliers)</a:t>
            </a:r>
          </a:p>
          <a:p>
            <a:pPr marL="914400" lvl="2" indent="0">
              <a:buNone/>
            </a:pPr>
            <a:endParaRPr lang="en-GB" sz="2900" b="1" dirty="0">
              <a:solidFill>
                <a:srgbClr val="0E2548"/>
              </a:solidFill>
            </a:endParaRPr>
          </a:p>
          <a:p>
            <a:pPr lvl="1"/>
            <a:r>
              <a:rPr lang="en-GB" sz="3200" b="1" dirty="0">
                <a:solidFill>
                  <a:srgbClr val="0E2548"/>
                </a:solidFill>
              </a:rPr>
              <a:t>Drafting contractual framework</a:t>
            </a:r>
          </a:p>
          <a:p>
            <a:pPr lvl="2"/>
            <a:r>
              <a:rPr lang="en-GB" sz="2900" dirty="0">
                <a:solidFill>
                  <a:srgbClr val="A47E33"/>
                </a:solidFill>
              </a:rPr>
              <a:t>Vendor assessment</a:t>
            </a:r>
          </a:p>
          <a:p>
            <a:pPr lvl="2"/>
            <a:r>
              <a:rPr lang="en-GB" sz="2900" dirty="0">
                <a:solidFill>
                  <a:srgbClr val="A47E33"/>
                </a:solidFill>
              </a:rPr>
              <a:t>Contractual provisions regarding notification, audit, guarantees, security measures …</a:t>
            </a:r>
          </a:p>
          <a:p>
            <a:pPr marL="457200" lvl="1" indent="0">
              <a:buNone/>
            </a:pPr>
            <a:endParaRPr lang="en-GB" sz="2900" b="1" dirty="0">
              <a:solidFill>
                <a:srgbClr val="0E2548"/>
              </a:solidFill>
            </a:endParaRPr>
          </a:p>
          <a:p>
            <a:pPr lvl="1"/>
            <a:r>
              <a:rPr lang="en-GB" sz="3200" b="1" dirty="0">
                <a:solidFill>
                  <a:srgbClr val="0E2548"/>
                </a:solidFill>
              </a:rPr>
              <a:t>Compliance</a:t>
            </a:r>
          </a:p>
          <a:p>
            <a:pPr lvl="2"/>
            <a:r>
              <a:rPr lang="en-GB" sz="2900" dirty="0">
                <a:solidFill>
                  <a:srgbClr val="A47E33"/>
                </a:solidFill>
              </a:rPr>
              <a:t>ISO 27001 and 27002</a:t>
            </a:r>
          </a:p>
          <a:p>
            <a:pPr lvl="2"/>
            <a:r>
              <a:rPr lang="en-GB" sz="2900" dirty="0">
                <a:solidFill>
                  <a:srgbClr val="A47E33"/>
                </a:solidFill>
              </a:rPr>
              <a:t>Incident Response Plan and Business Continuity plan</a:t>
            </a:r>
          </a:p>
          <a:p>
            <a:pPr lvl="2"/>
            <a:r>
              <a:rPr lang="en-GB" sz="2900" dirty="0">
                <a:solidFill>
                  <a:srgbClr val="A47E33"/>
                </a:solidFill>
              </a:rPr>
              <a:t>Security policy</a:t>
            </a:r>
          </a:p>
          <a:p>
            <a:pPr lvl="2"/>
            <a:r>
              <a:rPr lang="en-GB" sz="2900" dirty="0">
                <a:solidFill>
                  <a:srgbClr val="A47E33"/>
                </a:solidFill>
              </a:rPr>
              <a:t>Awareness sessions</a:t>
            </a:r>
          </a:p>
          <a:p>
            <a:pPr lvl="2"/>
            <a:endParaRPr lang="nl-BE" sz="2900" dirty="0">
              <a:solidFill>
                <a:srgbClr val="A47E33"/>
              </a:solidFill>
            </a:endParaRPr>
          </a:p>
          <a:p>
            <a:pPr lvl="2"/>
            <a:endParaRPr lang="nl-BE" sz="2200" b="1" dirty="0">
              <a:solidFill>
                <a:srgbClr val="A47E33"/>
              </a:solidFill>
            </a:endParaRPr>
          </a:p>
          <a:p>
            <a:pPr lvl="1"/>
            <a:endParaRPr lang="nl-BE" sz="3000" b="1" dirty="0">
              <a:solidFill>
                <a:srgbClr val="0E2548"/>
              </a:solidFill>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32</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9" name="Afbeelding 8" descr="Afbeelding met tekst, Lettertype, logo, Graphics&#10;&#10;Automatisch gegenereerde beschrijving">
            <a:extLst>
              <a:ext uri="{FF2B5EF4-FFF2-40B4-BE49-F238E27FC236}">
                <a16:creationId xmlns:a16="http://schemas.microsoft.com/office/drawing/2014/main" id="{D88EEFD2-4D88-11E8-AA43-CA1AA69458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9045" y="228537"/>
            <a:ext cx="584084" cy="330281"/>
          </a:xfrm>
          <a:prstGeom prst="rect">
            <a:avLst/>
          </a:prstGeom>
        </p:spPr>
      </p:pic>
      <p:graphicFrame>
        <p:nvGraphicFramePr>
          <p:cNvPr id="7" name="Diagram 6">
            <a:extLst>
              <a:ext uri="{FF2B5EF4-FFF2-40B4-BE49-F238E27FC236}">
                <a16:creationId xmlns:a16="http://schemas.microsoft.com/office/drawing/2014/main" id="{ADFEC44D-A32B-3744-8196-E56A70FACF50}"/>
              </a:ext>
            </a:extLst>
          </p:cNvPr>
          <p:cNvGraphicFramePr/>
          <p:nvPr/>
        </p:nvGraphicFramePr>
        <p:xfrm>
          <a:off x="-1142023" y="1599093"/>
          <a:ext cx="7507654" cy="5033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3836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pic>
        <p:nvPicPr>
          <p:cNvPr id="30" name="Afbeelding 29" descr="Oud leeg papier">
            <a:extLst>
              <a:ext uri="{FF2B5EF4-FFF2-40B4-BE49-F238E27FC236}">
                <a16:creationId xmlns:a16="http://schemas.microsoft.com/office/drawing/2014/main" id="{BAF6D957-839C-2770-EFEB-C1CD8D16621B}"/>
              </a:ext>
            </a:extLst>
          </p:cNvPr>
          <p:cNvPicPr>
            <a:picLocks noChangeAspect="1"/>
          </p:cNvPicPr>
          <p:nvPr/>
        </p:nvPicPr>
        <p:blipFill rotWithShape="1">
          <a:blip r:embed="rId2"/>
          <a:srcRect t="4038" b="20915"/>
          <a:stretch/>
        </p:blipFill>
        <p:spPr>
          <a:xfrm>
            <a:off x="0" y="-13250"/>
            <a:ext cx="12192000" cy="6862285"/>
          </a:xfrm>
          <a:prstGeom prst="rect">
            <a:avLst/>
          </a:prstGeom>
        </p:spPr>
      </p:pic>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99CCF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sp>
        <p:nvSpPr>
          <p:cNvPr id="23" name="Tekstvak 22">
            <a:extLst>
              <a:ext uri="{FF2B5EF4-FFF2-40B4-BE49-F238E27FC236}">
                <a16:creationId xmlns:a16="http://schemas.microsoft.com/office/drawing/2014/main" id="{2C656284-283D-099B-D1EB-23374F5B6291}"/>
              </a:ext>
            </a:extLst>
          </p:cNvPr>
          <p:cNvSpPr txBox="1"/>
          <p:nvPr/>
        </p:nvSpPr>
        <p:spPr>
          <a:xfrm>
            <a:off x="2972438" y="3428999"/>
            <a:ext cx="6027951"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BE" sz="4400" dirty="0">
                <a:solidFill>
                  <a:srgbClr val="002060"/>
                </a:solidFill>
                <a:latin typeface="Segoe UI Emoji" panose="020B0502040204020203" pitchFamily="34" charset="0"/>
                <a:ea typeface="Segoe UI Emoji" panose="020B0502040204020203" pitchFamily="34" charset="0"/>
              </a:rPr>
              <a:t>NIS2 </a:t>
            </a:r>
            <a:r>
              <a:rPr lang="nl-BE" sz="4400" dirty="0" err="1">
                <a:solidFill>
                  <a:srgbClr val="002060"/>
                </a:solidFill>
                <a:latin typeface="Segoe UI Emoji" panose="020B0502040204020203" pitchFamily="34" charset="0"/>
                <a:ea typeface="Segoe UI Emoji" panose="020B0502040204020203" pitchFamily="34" charset="0"/>
              </a:rPr>
              <a:t>Enforcement</a:t>
            </a:r>
            <a:endParaRPr kumimoji="0" lang="nl-BE" sz="4400" b="0" i="0" u="none" strike="noStrike" kern="1200" cap="none" spc="0" normalizeH="0" baseline="0" noProof="0" dirty="0">
              <a:ln>
                <a:noFill/>
              </a:ln>
              <a:solidFill>
                <a:srgbClr val="002060"/>
              </a:solidFill>
              <a:effectLst/>
              <a:uLnTx/>
              <a:uFillTx/>
              <a:latin typeface="Segoe UI Emoji" panose="020B0502040204020203" pitchFamily="34" charset="0"/>
              <a:ea typeface="Segoe UI Emoji" panose="020B0502040204020203" pitchFamily="34" charset="0"/>
              <a:cs typeface="+mn-cs"/>
            </a:endParaRPr>
          </a:p>
        </p:txBody>
      </p:sp>
      <p:sp>
        <p:nvSpPr>
          <p:cNvPr id="24" name="Tekstvak 23">
            <a:extLst>
              <a:ext uri="{FF2B5EF4-FFF2-40B4-BE49-F238E27FC236}">
                <a16:creationId xmlns:a16="http://schemas.microsoft.com/office/drawing/2014/main" id="{D2F7DBAB-1F1B-2D1E-30FA-3D9D9409DB44}"/>
              </a:ext>
            </a:extLst>
          </p:cNvPr>
          <p:cNvSpPr txBox="1"/>
          <p:nvPr/>
        </p:nvSpPr>
        <p:spPr>
          <a:xfrm>
            <a:off x="4970450" y="1597729"/>
            <a:ext cx="2198038" cy="221599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3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rPr>
              <a:t>04</a:t>
            </a:r>
            <a:endParaRPr kumimoji="0" lang="nl-BE" sz="1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endParaRPr>
          </a:p>
        </p:txBody>
      </p:sp>
      <p:pic>
        <p:nvPicPr>
          <p:cNvPr id="9" name="Afbeelding 8" descr="Afbeelding met tekst, Lettertype, logo, Graphics&#10;&#10;Automatisch gegenereerde beschrijving">
            <a:extLst>
              <a:ext uri="{FF2B5EF4-FFF2-40B4-BE49-F238E27FC236}">
                <a16:creationId xmlns:a16="http://schemas.microsoft.com/office/drawing/2014/main" id="{3DF2F411-6C9B-9812-7E89-9DFAC09E99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2819589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fontScale="90000"/>
          </a:bodyPr>
          <a:lstStyle/>
          <a:p>
            <a:r>
              <a:rPr lang="en-GB" sz="3600" b="1" dirty="0">
                <a:solidFill>
                  <a:srgbClr val="0E2548"/>
                </a:solidFill>
                <a:latin typeface="Segoe UI Emoji" panose="020B0502040204020203" pitchFamily="34" charset="0"/>
                <a:ea typeface="Segoe UI Emoji" panose="020B0502040204020203" pitchFamily="34" charset="0"/>
              </a:rPr>
              <a:t>Monitoring and enforcement: Art. 31 - 33 NIS2 Directive</a:t>
            </a: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3200" dirty="0">
                <a:solidFill>
                  <a:srgbClr val="0E2548"/>
                </a:solidFill>
              </a:rPr>
              <a:t>Competent authorities + cooperation with DPA</a:t>
            </a:r>
          </a:p>
          <a:p>
            <a:pPr marL="1257300" lvl="2" indent="-342900"/>
            <a:r>
              <a:rPr lang="en-GB" sz="2800" dirty="0">
                <a:solidFill>
                  <a:srgbClr val="A47E33"/>
                </a:solidFill>
              </a:rPr>
              <a:t>Inspections on-site</a:t>
            </a:r>
          </a:p>
          <a:p>
            <a:pPr marL="1257300" lvl="2" indent="-342900"/>
            <a:r>
              <a:rPr lang="en-GB" sz="2800" dirty="0">
                <a:solidFill>
                  <a:srgbClr val="A47E33"/>
                </a:solidFill>
              </a:rPr>
              <a:t>Audits</a:t>
            </a:r>
          </a:p>
          <a:p>
            <a:pPr marL="1257300" lvl="2" indent="-342900"/>
            <a:r>
              <a:rPr lang="en-GB" sz="2800" dirty="0">
                <a:solidFill>
                  <a:srgbClr val="A47E33"/>
                </a:solidFill>
              </a:rPr>
              <a:t>Security scans</a:t>
            </a:r>
          </a:p>
          <a:p>
            <a:pPr marL="1257300" lvl="2" indent="-342900"/>
            <a:r>
              <a:rPr lang="en-GB" sz="2800" dirty="0">
                <a:solidFill>
                  <a:srgbClr val="A47E33"/>
                </a:solidFill>
              </a:rPr>
              <a:t>Information requests</a:t>
            </a:r>
          </a:p>
          <a:p>
            <a:pPr marL="1257300" lvl="2" indent="-342900"/>
            <a:r>
              <a:rPr lang="en-GB" sz="2800" dirty="0">
                <a:solidFill>
                  <a:srgbClr val="A47E33"/>
                </a:solidFill>
              </a:rPr>
              <a:t>Requests for access / data / documents / information</a:t>
            </a:r>
          </a:p>
          <a:p>
            <a:pPr marL="1257300" lvl="2" indent="-342900"/>
            <a:r>
              <a:rPr lang="en-GB" sz="2800" dirty="0">
                <a:solidFill>
                  <a:srgbClr val="A47E33"/>
                </a:solidFill>
              </a:rPr>
              <a:t>Request proof of cybersecurity policy</a:t>
            </a:r>
          </a:p>
          <a:p>
            <a:pPr marL="1371600" lvl="3" indent="0">
              <a:buNone/>
            </a:pPr>
            <a:endParaRPr lang="en-GB" sz="2200" dirty="0">
              <a:solidFill>
                <a:srgbClr val="A47E33"/>
              </a:solidFill>
            </a:endParaRP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34</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3E63A1C0-7559-EAF9-695F-111ED4819C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2517213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199" y="893298"/>
            <a:ext cx="10824557" cy="797390"/>
          </a:xfrm>
        </p:spPr>
        <p:txBody>
          <a:bodyPr>
            <a:normAutofit/>
          </a:bodyPr>
          <a:lstStyle/>
          <a:p>
            <a:r>
              <a:rPr lang="nl-NL" sz="3600" b="1" dirty="0" err="1">
                <a:solidFill>
                  <a:srgbClr val="0E2548"/>
                </a:solidFill>
                <a:latin typeface="Segoe UI Emoji" panose="020B0502040204020203" pitchFamily="34" charset="0"/>
                <a:ea typeface="Segoe UI Emoji" panose="020B0502040204020203" pitchFamily="34" charset="0"/>
              </a:rPr>
              <a:t>Corrective</a:t>
            </a:r>
            <a:r>
              <a:rPr lang="nl-NL" sz="3600" b="1" dirty="0">
                <a:solidFill>
                  <a:srgbClr val="0E2548"/>
                </a:solidFill>
                <a:latin typeface="Segoe UI Emoji" panose="020B0502040204020203" pitchFamily="34" charset="0"/>
                <a:ea typeface="Segoe UI Emoji" panose="020B0502040204020203" pitchFamily="34" charset="0"/>
              </a:rPr>
              <a:t> </a:t>
            </a:r>
            <a:r>
              <a:rPr lang="nl-NL" sz="3600" b="1" dirty="0" err="1">
                <a:solidFill>
                  <a:srgbClr val="0E2548"/>
                </a:solidFill>
                <a:latin typeface="Segoe UI Emoji" panose="020B0502040204020203" pitchFamily="34" charset="0"/>
                <a:ea typeface="Segoe UI Emoji" panose="020B0502040204020203" pitchFamily="34" charset="0"/>
              </a:rPr>
              <a:t>measures</a:t>
            </a:r>
            <a:r>
              <a:rPr lang="nl-NL" sz="3600" b="1" dirty="0">
                <a:solidFill>
                  <a:srgbClr val="0E2548"/>
                </a:solidFill>
                <a:latin typeface="Segoe UI Emoji" panose="020B0502040204020203" pitchFamily="34" charset="0"/>
                <a:ea typeface="Segoe UI Emoji" panose="020B0502040204020203" pitchFamily="34" charset="0"/>
              </a:rPr>
              <a:t>: Art. 32 -33 NIS2 Directive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3200" dirty="0">
                <a:solidFill>
                  <a:srgbClr val="0E2548"/>
                </a:solidFill>
              </a:rPr>
              <a:t>Supervisory authority has extensive capabilities:</a:t>
            </a:r>
          </a:p>
          <a:p>
            <a:pPr marL="1257300" lvl="2" indent="-342900">
              <a:buFont typeface="Arial" panose="020B0604020202020204" pitchFamily="34" charset="0"/>
              <a:buChar char="•"/>
            </a:pPr>
            <a:r>
              <a:rPr lang="en-GB" sz="2800" dirty="0">
                <a:solidFill>
                  <a:srgbClr val="A47E33"/>
                </a:solidFill>
              </a:rPr>
              <a:t>Imposing corrective measures </a:t>
            </a:r>
            <a:r>
              <a:rPr lang="en-GB" sz="2800" dirty="0">
                <a:solidFill>
                  <a:srgbClr val="A47E33"/>
                </a:solidFill>
                <a:sym typeface="Wingdings" panose="05000000000000000000" pitchFamily="2" charset="2"/>
              </a:rPr>
              <a:t> periodic penalty payment?</a:t>
            </a:r>
          </a:p>
          <a:p>
            <a:pPr marL="1257300" lvl="2" indent="-342900">
              <a:buFont typeface="Arial" panose="020B0604020202020204" pitchFamily="34" charset="0"/>
              <a:buChar char="•"/>
            </a:pPr>
            <a:r>
              <a:rPr lang="en-GB" sz="2800" dirty="0">
                <a:solidFill>
                  <a:srgbClr val="A47E33"/>
                </a:solidFill>
                <a:sym typeface="Wingdings" panose="05000000000000000000" pitchFamily="2" charset="2"/>
              </a:rPr>
              <a:t>Ordering: only purchasing ICT products / services / processes if subject to certification</a:t>
            </a:r>
          </a:p>
          <a:p>
            <a:pPr marL="1257300" lvl="2" indent="-342900">
              <a:buFont typeface="Arial" panose="020B0604020202020204" pitchFamily="34" charset="0"/>
              <a:buChar char="•"/>
            </a:pPr>
            <a:r>
              <a:rPr lang="en-GB" sz="2800" dirty="0">
                <a:solidFill>
                  <a:srgbClr val="A47E33"/>
                </a:solidFill>
                <a:sym typeface="Wingdings" panose="05000000000000000000" pitchFamily="2" charset="2"/>
              </a:rPr>
              <a:t>Ordering: only developing certified ICT products / services / processes</a:t>
            </a:r>
          </a:p>
          <a:p>
            <a:pPr marL="1714500" lvl="3" indent="-342900">
              <a:buFont typeface="Arial" panose="020B0604020202020204" pitchFamily="34" charset="0"/>
              <a:buChar char="•"/>
            </a:pPr>
            <a:endParaRPr lang="en-GB" sz="2200" dirty="0">
              <a:solidFill>
                <a:srgbClr val="A47E33"/>
              </a:solidFill>
            </a:endParaRP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35</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5927572F-42F8-0588-1DAA-342BA290FF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1360614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err="1">
                <a:solidFill>
                  <a:srgbClr val="0E2548"/>
                </a:solidFill>
                <a:latin typeface="Segoe UI Emoji" panose="020B0502040204020203" pitchFamily="34" charset="0"/>
                <a:ea typeface="Segoe UI Emoji" panose="020B0502040204020203" pitchFamily="34" charset="0"/>
              </a:rPr>
              <a:t>Sanctions</a:t>
            </a:r>
            <a:r>
              <a:rPr lang="nl-NL" sz="3600" b="1" dirty="0">
                <a:solidFill>
                  <a:srgbClr val="0E2548"/>
                </a:solidFill>
                <a:latin typeface="Segoe UI Emoji" panose="020B0502040204020203" pitchFamily="34" charset="0"/>
                <a:ea typeface="Segoe UI Emoji" panose="020B0502040204020203" pitchFamily="34" charset="0"/>
              </a:rPr>
              <a:t>: Art. 32 </a:t>
            </a:r>
            <a:r>
              <a:rPr lang="nl-NL" sz="3600" b="1" dirty="0" err="1">
                <a:solidFill>
                  <a:srgbClr val="0E2548"/>
                </a:solidFill>
                <a:latin typeface="Segoe UI Emoji" panose="020B0502040204020203" pitchFamily="34" charset="0"/>
                <a:ea typeface="Segoe UI Emoji" panose="020B0502040204020203" pitchFamily="34" charset="0"/>
              </a:rPr>
              <a:t>and</a:t>
            </a:r>
            <a:r>
              <a:rPr lang="nl-NL" sz="3600" b="1" dirty="0">
                <a:solidFill>
                  <a:srgbClr val="0E2548"/>
                </a:solidFill>
                <a:latin typeface="Segoe UI Emoji" panose="020B0502040204020203" pitchFamily="34" charset="0"/>
                <a:ea typeface="Segoe UI Emoji" panose="020B0502040204020203" pitchFamily="34" charset="0"/>
              </a:rPr>
              <a:t> 33 NIS2 Directive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lnSpcReduction="10000"/>
          </a:bodyPr>
          <a:lstStyle/>
          <a:p>
            <a:pPr lvl="1"/>
            <a:r>
              <a:rPr lang="en-GB" sz="2800" dirty="0">
                <a:solidFill>
                  <a:srgbClr val="0E2548"/>
                </a:solidFill>
              </a:rPr>
              <a:t>Competent authorities + cooperations with DPA</a:t>
            </a:r>
          </a:p>
          <a:p>
            <a:pPr marL="1257300" lvl="2" indent="-342900"/>
            <a:r>
              <a:rPr lang="en-GB" sz="2800" dirty="0">
                <a:solidFill>
                  <a:srgbClr val="A47E33"/>
                </a:solidFill>
              </a:rPr>
              <a:t>Issuing warnings</a:t>
            </a:r>
          </a:p>
          <a:p>
            <a:pPr marL="1257300" lvl="2" indent="-342900"/>
            <a:r>
              <a:rPr lang="en-GB" sz="2800" dirty="0">
                <a:solidFill>
                  <a:srgbClr val="A47E33"/>
                </a:solidFill>
              </a:rPr>
              <a:t>Adopt binding instructions</a:t>
            </a:r>
          </a:p>
          <a:p>
            <a:pPr marL="1257300" lvl="2" indent="-342900"/>
            <a:r>
              <a:rPr lang="en-GB" sz="2800" dirty="0">
                <a:solidFill>
                  <a:srgbClr val="A47E33"/>
                </a:solidFill>
              </a:rPr>
              <a:t>Order to cease conduct</a:t>
            </a:r>
          </a:p>
          <a:p>
            <a:pPr marL="1257300" lvl="2" indent="-342900"/>
            <a:r>
              <a:rPr lang="en-GB" sz="2800" dirty="0">
                <a:solidFill>
                  <a:srgbClr val="A47E33"/>
                </a:solidFill>
              </a:rPr>
              <a:t>Designate monitoring officer for a determined period of time</a:t>
            </a:r>
          </a:p>
          <a:p>
            <a:pPr marL="1257300" lvl="2" indent="-342900"/>
            <a:r>
              <a:rPr lang="en-GB" sz="2800" dirty="0">
                <a:solidFill>
                  <a:srgbClr val="A47E33"/>
                </a:solidFill>
              </a:rPr>
              <a:t>Making public and publication</a:t>
            </a:r>
          </a:p>
          <a:p>
            <a:pPr marL="1257300" lvl="2" indent="-342900"/>
            <a:r>
              <a:rPr lang="en-GB" sz="2800" dirty="0">
                <a:solidFill>
                  <a:srgbClr val="A47E33"/>
                </a:solidFill>
              </a:rPr>
              <a:t>Administrative fine of at least EUR 10.000.000 / 2% worldwide turnover</a:t>
            </a:r>
          </a:p>
          <a:p>
            <a:pPr marL="1257300" lvl="2" indent="-342900"/>
            <a:r>
              <a:rPr lang="en-GB" sz="2800" dirty="0">
                <a:solidFill>
                  <a:srgbClr val="A47E33"/>
                </a:solidFill>
              </a:rPr>
              <a:t>Administrative fine of at least EUR 7.000.000 / 1,4% worldwide turnover</a:t>
            </a:r>
          </a:p>
          <a:p>
            <a:pPr marL="1257300" lvl="2" indent="-342900"/>
            <a:r>
              <a:rPr lang="en-GB" sz="2800" dirty="0">
                <a:solidFill>
                  <a:srgbClr val="A47E33"/>
                </a:solidFill>
              </a:rPr>
              <a:t>Suspend certifications</a:t>
            </a:r>
          </a:p>
          <a:p>
            <a:pPr marL="1371600" lvl="3" indent="0">
              <a:buNone/>
            </a:pPr>
            <a:r>
              <a:rPr lang="en-GB" sz="2200" dirty="0">
                <a:solidFill>
                  <a:srgbClr val="A47E33"/>
                </a:solidFill>
              </a:rPr>
              <a:t>	</a:t>
            </a:r>
          </a:p>
          <a:p>
            <a:pPr lvl="1"/>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36</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CF53257A-CACF-F9F4-E1FB-F168DE8E4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3840288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err="1">
                <a:solidFill>
                  <a:srgbClr val="0E2548"/>
                </a:solidFill>
                <a:latin typeface="Segoe UI Emoji" panose="020B0502040204020203" pitchFamily="34" charset="0"/>
                <a:ea typeface="Segoe UI Emoji" panose="020B0502040204020203" pitchFamily="34" charset="0"/>
              </a:rPr>
              <a:t>Liability</a:t>
            </a:r>
            <a:r>
              <a:rPr lang="nl-NL" sz="3600" b="1" dirty="0">
                <a:solidFill>
                  <a:srgbClr val="0E2548"/>
                </a:solidFill>
                <a:latin typeface="Segoe UI Emoji" panose="020B0502040204020203" pitchFamily="34" charset="0"/>
                <a:ea typeface="Segoe UI Emoji" panose="020B0502040204020203" pitchFamily="34" charset="0"/>
              </a:rPr>
              <a:t>: Art. 32 </a:t>
            </a:r>
            <a:r>
              <a:rPr lang="nl-NL" sz="3600" b="1" dirty="0" err="1">
                <a:solidFill>
                  <a:srgbClr val="0E2548"/>
                </a:solidFill>
                <a:latin typeface="Segoe UI Emoji" panose="020B0502040204020203" pitchFamily="34" charset="0"/>
                <a:ea typeface="Segoe UI Emoji" panose="020B0502040204020203" pitchFamily="34" charset="0"/>
              </a:rPr>
              <a:t>and</a:t>
            </a:r>
            <a:r>
              <a:rPr lang="nl-NL" sz="3600" b="1" dirty="0">
                <a:solidFill>
                  <a:srgbClr val="0E2548"/>
                </a:solidFill>
                <a:latin typeface="Segoe UI Emoji" panose="020B0502040204020203" pitchFamily="34" charset="0"/>
                <a:ea typeface="Segoe UI Emoji" panose="020B0502040204020203" pitchFamily="34" charset="0"/>
              </a:rPr>
              <a:t> 33 NIS2 Directive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marL="0" indent="0" algn="just">
              <a:buNone/>
            </a:pPr>
            <a:r>
              <a:rPr lang="nl-BE" dirty="0">
                <a:solidFill>
                  <a:srgbClr val="0E2548"/>
                </a:solidFill>
              </a:rPr>
              <a:t>“</a:t>
            </a:r>
            <a:r>
              <a:rPr lang="en-US" sz="2400" i="1" u="none" strike="noStrike" baseline="0" dirty="0">
                <a:solidFill>
                  <a:srgbClr val="0E2548"/>
                </a:solidFill>
              </a:rPr>
              <a:t>Member States shall ensure that </a:t>
            </a:r>
            <a:r>
              <a:rPr lang="en-US" sz="2400" b="1" i="1" u="none" strike="noStrike" baseline="0" dirty="0">
                <a:solidFill>
                  <a:srgbClr val="A47E33"/>
                </a:solidFill>
              </a:rPr>
              <a:t>any natural person </a:t>
            </a:r>
            <a:r>
              <a:rPr lang="en-US" sz="2400" i="1" u="none" strike="noStrike" baseline="0" dirty="0">
                <a:solidFill>
                  <a:srgbClr val="0E2548"/>
                </a:solidFill>
              </a:rPr>
              <a:t>responsible for or </a:t>
            </a:r>
            <a:r>
              <a:rPr lang="en-US" sz="2400" b="1" i="1" u="none" strike="noStrike" baseline="0" dirty="0">
                <a:solidFill>
                  <a:srgbClr val="A47E33"/>
                </a:solidFill>
              </a:rPr>
              <a:t>acting as a legal representative</a:t>
            </a:r>
            <a:r>
              <a:rPr lang="en-US" sz="2400" i="1" u="none" strike="noStrike" baseline="0" dirty="0">
                <a:solidFill>
                  <a:srgbClr val="0E2548"/>
                </a:solidFill>
              </a:rPr>
              <a:t> of an essential entity on the basis of the power to represent it, </a:t>
            </a:r>
            <a:r>
              <a:rPr lang="en-US" sz="2400" b="1" i="1" u="none" strike="noStrike" baseline="0" dirty="0">
                <a:solidFill>
                  <a:srgbClr val="A47E33"/>
                </a:solidFill>
              </a:rPr>
              <a:t>the authority to take decisions on its behalf or the authority to exercise control of it has the power to ensure its compliance with this Directive</a:t>
            </a:r>
            <a:r>
              <a:rPr lang="en-US" sz="2400" i="1" u="none" strike="noStrike" baseline="0" dirty="0">
                <a:solidFill>
                  <a:srgbClr val="0E2548"/>
                </a:solidFill>
              </a:rPr>
              <a:t>. Member States shall ensure that it is possible to hold such natural persons liable for breach of their duties to ensure compliance with this Directive.”</a:t>
            </a:r>
            <a:endParaRPr lang="nl-NL" sz="2400" i="1" u="none" strike="noStrike" baseline="0" dirty="0">
              <a:solidFill>
                <a:srgbClr val="0E2548"/>
              </a:solidFill>
            </a:endParaRPr>
          </a:p>
          <a:p>
            <a:pPr marL="0" indent="0" algn="just">
              <a:buNone/>
            </a:pPr>
            <a:r>
              <a:rPr lang="nl-BE" sz="2200" dirty="0">
                <a:solidFill>
                  <a:srgbClr val="A47E33"/>
                </a:solidFill>
              </a:rPr>
              <a:t>	</a:t>
            </a:r>
          </a:p>
          <a:p>
            <a:pPr lvl="1"/>
            <a:r>
              <a:rPr lang="en-GB" sz="2600" dirty="0">
                <a:solidFill>
                  <a:srgbClr val="A47E33"/>
                </a:solidFill>
              </a:rPr>
              <a:t>Also, important entities (art. 33 NIS 2 Directive)</a:t>
            </a:r>
          </a:p>
          <a:p>
            <a:pPr lvl="1"/>
            <a:r>
              <a:rPr lang="en-GB" sz="2600" dirty="0">
                <a:solidFill>
                  <a:srgbClr val="A47E33"/>
                </a:solidFill>
              </a:rPr>
              <a:t>Directors</a:t>
            </a:r>
          </a:p>
          <a:p>
            <a:pPr lvl="1"/>
            <a:r>
              <a:rPr lang="en-GB" sz="2600" dirty="0">
                <a:solidFill>
                  <a:srgbClr val="A47E33"/>
                </a:solidFill>
              </a:rPr>
              <a:t>Board members (CFO, CISO …)</a:t>
            </a:r>
          </a:p>
          <a:p>
            <a:pPr marL="457200" lvl="1" indent="0">
              <a:buNone/>
            </a:pPr>
            <a:endParaRPr lang="en-GB" sz="2600" dirty="0">
              <a:solidFill>
                <a:srgbClr val="0E2548"/>
              </a:solidFill>
            </a:endParaRPr>
          </a:p>
          <a:p>
            <a:pPr marL="457200" lvl="1" indent="0">
              <a:buNone/>
            </a:pPr>
            <a:r>
              <a:rPr lang="en-GB" sz="2600" dirty="0">
                <a:solidFill>
                  <a:srgbClr val="0E2548"/>
                </a:solidFill>
              </a:rPr>
              <a:t>Confirmed in Belgian Bill NIS 2</a:t>
            </a:r>
          </a:p>
          <a:p>
            <a:pPr marL="0" lvl="1" indent="0">
              <a:buNone/>
            </a:pPr>
            <a:endParaRPr lang="nl-BE"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37</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CF53257A-CACF-F9F4-E1FB-F168DE8E4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3613279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en-US" sz="3600" b="1" dirty="0">
                <a:solidFill>
                  <a:srgbClr val="0E2548"/>
                </a:solidFill>
                <a:latin typeface="Segoe UI Emoji" panose="020B0502040204020203" pitchFamily="34" charset="0"/>
                <a:ea typeface="Segoe UI Emoji" panose="020B0502040204020203" pitchFamily="34" charset="0"/>
              </a:rPr>
              <a:t>Possibilities to file a complaint?</a:t>
            </a: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38</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10" name="Afbeelding 9" descr="Afbeelding met tekst, Lettertype, logo, Graphics&#10;&#10;Automatisch gegenereerde beschrijving">
            <a:extLst>
              <a:ext uri="{FF2B5EF4-FFF2-40B4-BE49-F238E27FC236}">
                <a16:creationId xmlns:a16="http://schemas.microsoft.com/office/drawing/2014/main" id="{CF53257A-CACF-F9F4-E1FB-F168DE8E4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
        <p:nvSpPr>
          <p:cNvPr id="3" name="Tijdelijke aanduiding voor inhoud 2">
            <a:extLst>
              <a:ext uri="{FF2B5EF4-FFF2-40B4-BE49-F238E27FC236}">
                <a16:creationId xmlns:a16="http://schemas.microsoft.com/office/drawing/2014/main" id="{E4C232F2-50F8-337C-B9F5-7ADA541A39E1}"/>
              </a:ext>
            </a:extLst>
          </p:cNvPr>
          <p:cNvSpPr>
            <a:spLocks noGrp="1"/>
          </p:cNvSpPr>
          <p:nvPr>
            <p:ph idx="1"/>
          </p:nvPr>
        </p:nvSpPr>
        <p:spPr>
          <a:xfrm>
            <a:off x="838199" y="1825624"/>
            <a:ext cx="11075615" cy="4954275"/>
          </a:xfrm>
        </p:spPr>
        <p:txBody>
          <a:bodyPr>
            <a:normAutofit/>
          </a:bodyPr>
          <a:lstStyle/>
          <a:p>
            <a:pPr lvl="1"/>
            <a:r>
              <a:rPr lang="en-GB" sz="2800" b="1" dirty="0"/>
              <a:t>No legal framework foreseen in NIS2 Directive</a:t>
            </a:r>
          </a:p>
          <a:p>
            <a:pPr marL="1371600" lvl="2" indent="-457200">
              <a:buFont typeface="Arial" panose="020B0604020202020204" pitchFamily="34" charset="0"/>
              <a:buChar char="•"/>
            </a:pPr>
            <a:r>
              <a:rPr lang="en-GB" sz="2800" b="1" dirty="0">
                <a:solidFill>
                  <a:srgbClr val="C00000"/>
                </a:solidFill>
              </a:rPr>
              <a:t>But!</a:t>
            </a:r>
          </a:p>
          <a:p>
            <a:pPr marL="1371600" lvl="2" indent="-457200">
              <a:buFont typeface="Arial" panose="020B0604020202020204" pitchFamily="34" charset="0"/>
              <a:buChar char="•"/>
            </a:pPr>
            <a:r>
              <a:rPr lang="en-GB" sz="2800" dirty="0">
                <a:solidFill>
                  <a:srgbClr val="0E2548"/>
                </a:solidFill>
              </a:rPr>
              <a:t>Directive: minimum harmonisation</a:t>
            </a:r>
          </a:p>
          <a:p>
            <a:pPr marL="1828800" lvl="3" indent="-457200"/>
            <a:r>
              <a:rPr lang="en-GB" sz="2600" dirty="0">
                <a:solidFill>
                  <a:srgbClr val="A47E33"/>
                </a:solidFill>
              </a:rPr>
              <a:t>Complaint likely possible at Inspection Services</a:t>
            </a:r>
          </a:p>
          <a:p>
            <a:pPr marL="2286000" lvl="4" indent="-457200"/>
            <a:r>
              <a:rPr lang="en-GB" sz="2800" dirty="0">
                <a:solidFill>
                  <a:srgbClr val="0E2548"/>
                </a:solidFill>
              </a:rPr>
              <a:t>Health care: FPS Public health</a:t>
            </a:r>
          </a:p>
          <a:p>
            <a:pPr marL="2286000" lvl="4" indent="-457200"/>
            <a:r>
              <a:rPr lang="en-GB" sz="2800" dirty="0">
                <a:solidFill>
                  <a:srgbClr val="0E2548"/>
                </a:solidFill>
              </a:rPr>
              <a:t>Energy: FPS Economy</a:t>
            </a:r>
          </a:p>
          <a:p>
            <a:pPr marL="2286000" lvl="4" indent="-457200"/>
            <a:r>
              <a:rPr lang="en-GB" sz="2800" dirty="0">
                <a:solidFill>
                  <a:srgbClr val="0E2548"/>
                </a:solidFill>
              </a:rPr>
              <a:t>ICT/digital services: FPS Economy</a:t>
            </a:r>
          </a:p>
          <a:p>
            <a:pPr marL="2286000" lvl="4" indent="-457200"/>
            <a:r>
              <a:rPr lang="en-GB" sz="2800" dirty="0">
                <a:solidFill>
                  <a:srgbClr val="0E2548"/>
                </a:solidFill>
              </a:rPr>
              <a:t>Other important sectors: FPS Economy</a:t>
            </a:r>
          </a:p>
          <a:p>
            <a:pPr marL="1371600" lvl="2" indent="-457200"/>
            <a:r>
              <a:rPr lang="en-GB" sz="3000" dirty="0">
                <a:solidFill>
                  <a:srgbClr val="0E2548"/>
                </a:solidFill>
              </a:rPr>
              <a:t>Belgian Bill NIS2</a:t>
            </a:r>
          </a:p>
          <a:p>
            <a:pPr marL="1828800" lvl="3" indent="-457200"/>
            <a:r>
              <a:rPr lang="en-GB" sz="2800" dirty="0">
                <a:solidFill>
                  <a:srgbClr val="0E2548"/>
                </a:solidFill>
              </a:rPr>
              <a:t>Notification of potential security risks to CSIRT</a:t>
            </a:r>
          </a:p>
          <a:p>
            <a:pPr marL="1828800" lvl="3" indent="-457200"/>
            <a:r>
              <a:rPr lang="en-GB" sz="2800" dirty="0">
                <a:solidFill>
                  <a:srgbClr val="0E2548"/>
                </a:solidFill>
              </a:rPr>
              <a:t>Anonymously by natural or legal person</a:t>
            </a:r>
          </a:p>
          <a:p>
            <a:pPr marL="0" lvl="1" indent="0">
              <a:buNone/>
            </a:pPr>
            <a:endParaRPr lang="nl-BE" sz="3200" dirty="0">
              <a:solidFill>
                <a:srgbClr val="A47E33"/>
              </a:solidFill>
              <a:sym typeface="Wingdings" panose="05000000000000000000" pitchFamily="2" charset="2"/>
            </a:endParaRPr>
          </a:p>
        </p:txBody>
      </p:sp>
    </p:spTree>
    <p:extLst>
      <p:ext uri="{BB962C8B-B14F-4D97-AF65-F5344CB8AC3E}">
        <p14:creationId xmlns:p14="http://schemas.microsoft.com/office/powerpoint/2010/main" val="340310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pic>
        <p:nvPicPr>
          <p:cNvPr id="30" name="Afbeelding 29" descr="Oud leeg papier">
            <a:extLst>
              <a:ext uri="{FF2B5EF4-FFF2-40B4-BE49-F238E27FC236}">
                <a16:creationId xmlns:a16="http://schemas.microsoft.com/office/drawing/2014/main" id="{BAF6D957-839C-2770-EFEB-C1CD8D16621B}"/>
              </a:ext>
            </a:extLst>
          </p:cNvPr>
          <p:cNvPicPr>
            <a:picLocks noChangeAspect="1"/>
          </p:cNvPicPr>
          <p:nvPr/>
        </p:nvPicPr>
        <p:blipFill rotWithShape="1">
          <a:blip r:embed="rId2"/>
          <a:srcRect t="4038" b="20915"/>
          <a:stretch/>
        </p:blipFill>
        <p:spPr>
          <a:xfrm>
            <a:off x="-26531" y="-13250"/>
            <a:ext cx="12192000" cy="6862285"/>
          </a:xfrm>
          <a:prstGeom prst="rect">
            <a:avLst/>
          </a:prstGeom>
        </p:spPr>
      </p:pic>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99CCF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sp>
        <p:nvSpPr>
          <p:cNvPr id="23" name="Tekstvak 22">
            <a:extLst>
              <a:ext uri="{FF2B5EF4-FFF2-40B4-BE49-F238E27FC236}">
                <a16:creationId xmlns:a16="http://schemas.microsoft.com/office/drawing/2014/main" id="{2C656284-283D-099B-D1EB-23374F5B6291}"/>
              </a:ext>
            </a:extLst>
          </p:cNvPr>
          <p:cNvSpPr txBox="1"/>
          <p:nvPr/>
        </p:nvSpPr>
        <p:spPr>
          <a:xfrm>
            <a:off x="3664689" y="3429000"/>
            <a:ext cx="4809561"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4400" dirty="0">
                <a:solidFill>
                  <a:srgbClr val="002060"/>
                </a:solidFill>
                <a:latin typeface="Segoe UI Emoji" panose="020B0502040204020203" pitchFamily="34" charset="0"/>
                <a:ea typeface="Segoe UI Emoji" panose="020B0502040204020203" pitchFamily="34" charset="0"/>
              </a:rPr>
              <a:t>Can </a:t>
            </a:r>
            <a:r>
              <a:rPr lang="nl-BE" sz="4400" dirty="0" err="1">
                <a:solidFill>
                  <a:srgbClr val="002060"/>
                </a:solidFill>
                <a:latin typeface="Segoe UI Emoji" panose="020B0502040204020203" pitchFamily="34" charset="0"/>
                <a:ea typeface="Segoe UI Emoji" panose="020B0502040204020203" pitchFamily="34" charset="0"/>
              </a:rPr>
              <a:t>you</a:t>
            </a:r>
            <a:r>
              <a:rPr lang="nl-BE" sz="4400" dirty="0">
                <a:solidFill>
                  <a:srgbClr val="002060"/>
                </a:solidFill>
                <a:latin typeface="Segoe UI Emoji" panose="020B0502040204020203" pitchFamily="34" charset="0"/>
                <a:ea typeface="Segoe UI Emoji" panose="020B0502040204020203" pitchFamily="34" charset="0"/>
              </a:rPr>
              <a:t> </a:t>
            </a:r>
            <a:r>
              <a:rPr lang="nl-BE" sz="4400" dirty="0" err="1">
                <a:solidFill>
                  <a:srgbClr val="002060"/>
                </a:solidFill>
                <a:latin typeface="Segoe UI Emoji" panose="020B0502040204020203" pitchFamily="34" charset="0"/>
                <a:ea typeface="Segoe UI Emoji" panose="020B0502040204020203" pitchFamily="34" charset="0"/>
              </a:rPr>
              <a:t>prepare</a:t>
            </a:r>
            <a:r>
              <a:rPr lang="nl-BE" sz="4400" dirty="0">
                <a:solidFill>
                  <a:srgbClr val="002060"/>
                </a:solidFill>
                <a:latin typeface="Segoe UI Emoji" panose="020B0502040204020203" pitchFamily="34" charset="0"/>
                <a:ea typeface="Segoe UI Emoji" panose="020B0502040204020203" pitchFamily="34" charset="0"/>
              </a:rPr>
              <a:t>?</a:t>
            </a:r>
            <a:endParaRPr kumimoji="0" lang="nl-BE" sz="4400" b="0" i="0" u="none" strike="noStrike" kern="1200" cap="none" spc="0" normalizeH="0" baseline="0" noProof="0" dirty="0">
              <a:ln>
                <a:noFill/>
              </a:ln>
              <a:solidFill>
                <a:srgbClr val="002060"/>
              </a:solidFill>
              <a:effectLst/>
              <a:uLnTx/>
              <a:uFillTx/>
              <a:latin typeface="Segoe UI Emoji" panose="020B0502040204020203" pitchFamily="34" charset="0"/>
              <a:ea typeface="Segoe UI Emoji" panose="020B0502040204020203" pitchFamily="34" charset="0"/>
              <a:cs typeface="+mn-cs"/>
            </a:endParaRPr>
          </a:p>
        </p:txBody>
      </p:sp>
      <p:sp>
        <p:nvSpPr>
          <p:cNvPr id="24" name="Tekstvak 23">
            <a:extLst>
              <a:ext uri="{FF2B5EF4-FFF2-40B4-BE49-F238E27FC236}">
                <a16:creationId xmlns:a16="http://schemas.microsoft.com/office/drawing/2014/main" id="{D2F7DBAB-1F1B-2D1E-30FA-3D9D9409DB44}"/>
              </a:ext>
            </a:extLst>
          </p:cNvPr>
          <p:cNvSpPr txBox="1"/>
          <p:nvPr/>
        </p:nvSpPr>
        <p:spPr>
          <a:xfrm>
            <a:off x="4970450" y="1597729"/>
            <a:ext cx="2198038" cy="221599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3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rPr>
              <a:t>05</a:t>
            </a:r>
            <a:endParaRPr kumimoji="0" lang="nl-BE" sz="1800" b="1" i="0" u="none" strike="noStrike" kern="1200" cap="none" spc="0" normalizeH="0" baseline="0" noProof="0" dirty="0">
              <a:ln>
                <a:noFill/>
              </a:ln>
              <a:solidFill>
                <a:srgbClr val="002060"/>
              </a:solidFill>
              <a:effectLst/>
              <a:uLnTx/>
              <a:uFillTx/>
              <a:latin typeface="Bauhaus 93" panose="04030905020B02020C02" pitchFamily="82" charset="0"/>
              <a:ea typeface="Segoe UI Emoji" panose="020B0502040204020203" pitchFamily="34" charset="0"/>
              <a:cs typeface="+mn-cs"/>
            </a:endParaRPr>
          </a:p>
        </p:txBody>
      </p:sp>
      <p:pic>
        <p:nvPicPr>
          <p:cNvPr id="9" name="Afbeelding 8" descr="Afbeelding met tekst, Lettertype, logo, Graphics&#10;&#10;Automatisch gegenereerde beschrijving">
            <a:extLst>
              <a:ext uri="{FF2B5EF4-FFF2-40B4-BE49-F238E27FC236}">
                <a16:creationId xmlns:a16="http://schemas.microsoft.com/office/drawing/2014/main" id="{DCBF83D2-0944-C71E-1DF0-A18BA1F082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1061" y="256568"/>
            <a:ext cx="533517" cy="301687"/>
          </a:xfrm>
          <a:prstGeom prst="rect">
            <a:avLst/>
          </a:prstGeom>
        </p:spPr>
      </p:pic>
    </p:spTree>
    <p:extLst>
      <p:ext uri="{BB962C8B-B14F-4D97-AF65-F5344CB8AC3E}">
        <p14:creationId xmlns:p14="http://schemas.microsoft.com/office/powerpoint/2010/main" val="37654224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64115"/>
            <a:ext cx="10515600" cy="797390"/>
          </a:xfrm>
        </p:spPr>
        <p:txBody>
          <a:bodyPr>
            <a:normAutofit/>
          </a:bodyPr>
          <a:lstStyle/>
          <a:p>
            <a:r>
              <a:rPr lang="en-GB" sz="3600" b="1" dirty="0">
                <a:solidFill>
                  <a:srgbClr val="0E2548"/>
                </a:solidFill>
                <a:latin typeface="Segoe UI Emoji" panose="020B0502040204020203" pitchFamily="34" charset="0"/>
                <a:ea typeface="Segoe UI Emoji" panose="020B0502040204020203" pitchFamily="34" charset="0"/>
              </a:rPr>
              <a:t>How to prepare?</a:t>
            </a: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40</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9" name="Afbeelding 8" descr="Afbeelding met tekst, Lettertype, logo, Graphics&#10;&#10;Automatisch gegenereerde beschrijving">
            <a:extLst>
              <a:ext uri="{FF2B5EF4-FFF2-40B4-BE49-F238E27FC236}">
                <a16:creationId xmlns:a16="http://schemas.microsoft.com/office/drawing/2014/main" id="{D88EEFD2-4D88-11E8-AA43-CA1AA69458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0375" y="236515"/>
            <a:ext cx="601423" cy="340086"/>
          </a:xfrm>
          <a:prstGeom prst="rect">
            <a:avLst/>
          </a:prstGeom>
        </p:spPr>
      </p:pic>
      <p:graphicFrame>
        <p:nvGraphicFramePr>
          <p:cNvPr id="10" name="Diagram 9">
            <a:extLst>
              <a:ext uri="{FF2B5EF4-FFF2-40B4-BE49-F238E27FC236}">
                <a16:creationId xmlns:a16="http://schemas.microsoft.com/office/drawing/2014/main" id="{63A71770-DA3C-18BB-4206-6A22C8E17612}"/>
              </a:ext>
            </a:extLst>
          </p:cNvPr>
          <p:cNvGraphicFramePr/>
          <p:nvPr/>
        </p:nvGraphicFramePr>
        <p:xfrm>
          <a:off x="1979914" y="1527834"/>
          <a:ext cx="8232171" cy="5167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1715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Concerns:</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3000" b="1" dirty="0">
                <a:solidFill>
                  <a:srgbClr val="0E2548"/>
                </a:solidFill>
              </a:rPr>
              <a:t>Security policy + measures</a:t>
            </a:r>
            <a:r>
              <a:rPr lang="en-GB" sz="2200" dirty="0">
                <a:solidFill>
                  <a:srgbClr val="0E2548"/>
                </a:solidFill>
              </a:rPr>
              <a:t>	</a:t>
            </a:r>
          </a:p>
          <a:p>
            <a:pPr lvl="1"/>
            <a:r>
              <a:rPr lang="en-GB" sz="3000" b="1" dirty="0">
                <a:solidFill>
                  <a:srgbClr val="0E2548"/>
                </a:solidFill>
              </a:rPr>
              <a:t>Supply chain security</a:t>
            </a:r>
          </a:p>
          <a:p>
            <a:pPr lvl="2"/>
            <a:r>
              <a:rPr lang="en-GB" sz="2600" dirty="0">
                <a:solidFill>
                  <a:srgbClr val="A47E33"/>
                </a:solidFill>
              </a:rPr>
              <a:t>Certification </a:t>
            </a:r>
          </a:p>
          <a:p>
            <a:pPr lvl="2"/>
            <a:r>
              <a:rPr lang="en-GB" sz="2600" dirty="0">
                <a:solidFill>
                  <a:srgbClr val="A47E33"/>
                </a:solidFill>
              </a:rPr>
              <a:t>Contractual securities</a:t>
            </a:r>
          </a:p>
          <a:p>
            <a:pPr lvl="1"/>
            <a:r>
              <a:rPr lang="en-GB" sz="3000" b="1" dirty="0">
                <a:solidFill>
                  <a:srgbClr val="0E2548"/>
                </a:solidFill>
              </a:rPr>
              <a:t>Incident management</a:t>
            </a:r>
          </a:p>
          <a:p>
            <a:pPr lvl="2"/>
            <a:r>
              <a:rPr lang="en-GB" sz="2600" dirty="0">
                <a:solidFill>
                  <a:srgbClr val="A47E33"/>
                </a:solidFill>
              </a:rPr>
              <a:t>Technical / legally</a:t>
            </a:r>
          </a:p>
          <a:p>
            <a:pPr lvl="2"/>
            <a:r>
              <a:rPr lang="en-GB" sz="2600" dirty="0">
                <a:solidFill>
                  <a:srgbClr val="A47E33"/>
                </a:solidFill>
              </a:rPr>
              <a:t>Reporting obligations + methodology (NIS + GDPR)</a:t>
            </a:r>
          </a:p>
          <a:p>
            <a:pPr lvl="2"/>
            <a:r>
              <a:rPr lang="en-GB" sz="2600" dirty="0">
                <a:solidFill>
                  <a:srgbClr val="A47E33"/>
                </a:solidFill>
              </a:rPr>
              <a:t>Incident response plan </a:t>
            </a:r>
          </a:p>
          <a:p>
            <a:pPr lvl="1"/>
            <a:r>
              <a:rPr lang="en-GB" sz="3000" b="1" dirty="0">
                <a:solidFill>
                  <a:srgbClr val="0E2548"/>
                </a:solidFill>
              </a:rPr>
              <a:t>Business continuity</a:t>
            </a:r>
            <a:endParaRPr lang="en-GB" sz="3000" dirty="0">
              <a:solidFill>
                <a:srgbClr val="0E2548"/>
              </a:solidFill>
            </a:endParaRPr>
          </a:p>
          <a:p>
            <a:pPr lvl="1"/>
            <a:r>
              <a:rPr lang="en-GB" sz="3000" b="1" dirty="0">
                <a:solidFill>
                  <a:srgbClr val="0E2548"/>
                </a:solidFill>
              </a:rPr>
              <a:t>Best practice: ISO 27001 and 27002</a:t>
            </a:r>
            <a:endParaRPr lang="en-GB" sz="2600" dirty="0">
              <a:solidFill>
                <a:srgbClr val="A47E33"/>
              </a:solidFill>
            </a:endParaRPr>
          </a:p>
          <a:p>
            <a:pPr marL="0" lvl="1" indent="0">
              <a:buNone/>
            </a:pPr>
            <a:endParaRPr lang="en-GB"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41</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9" name="Afbeelding 8" descr="Afbeelding met tekst, Lettertype, logo, Graphics&#10;&#10;Automatisch gegenereerde beschrijving">
            <a:extLst>
              <a:ext uri="{FF2B5EF4-FFF2-40B4-BE49-F238E27FC236}">
                <a16:creationId xmlns:a16="http://schemas.microsoft.com/office/drawing/2014/main" id="{D88EEFD2-4D88-11E8-AA43-CA1AA69458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9045" y="235623"/>
            <a:ext cx="584084" cy="330281"/>
          </a:xfrm>
          <a:prstGeom prst="rect">
            <a:avLst/>
          </a:prstGeom>
        </p:spPr>
      </p:pic>
    </p:spTree>
    <p:extLst>
      <p:ext uri="{BB962C8B-B14F-4D97-AF65-F5344CB8AC3E}">
        <p14:creationId xmlns:p14="http://schemas.microsoft.com/office/powerpoint/2010/main" val="602249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A7CA7-95A1-ABB2-3BD1-F63BE43297A6}"/>
              </a:ext>
            </a:extLst>
          </p:cNvPr>
          <p:cNvSpPr>
            <a:spLocks noGrp="1"/>
          </p:cNvSpPr>
          <p:nvPr>
            <p:ph type="title"/>
          </p:nvPr>
        </p:nvSpPr>
        <p:spPr>
          <a:xfrm>
            <a:off x="838200" y="893298"/>
            <a:ext cx="10515600" cy="797390"/>
          </a:xfrm>
        </p:spPr>
        <p:txBody>
          <a:bodyPr>
            <a:normAutofit/>
          </a:bodyPr>
          <a:lstStyle/>
          <a:p>
            <a:r>
              <a:rPr lang="nl-NL" sz="3600" b="1" dirty="0">
                <a:solidFill>
                  <a:srgbClr val="0E2548"/>
                </a:solidFill>
                <a:latin typeface="Segoe UI Emoji" panose="020B0502040204020203" pitchFamily="34" charset="0"/>
                <a:ea typeface="Segoe UI Emoji" panose="020B0502040204020203" pitchFamily="34" charset="0"/>
              </a:rPr>
              <a:t>Deadline?</a:t>
            </a:r>
            <a:endParaRPr lang="nl-BE" sz="3600" b="1" dirty="0">
              <a:solidFill>
                <a:srgbClr val="0E2548"/>
              </a:solidFill>
              <a:latin typeface="Segoe UI Emoji" panose="020B0502040204020203" pitchFamily="34" charset="0"/>
              <a:ea typeface="Segoe UI Emoji" panose="020B0502040204020203" pitchFamily="34" charset="0"/>
            </a:endParaRPr>
          </a:p>
        </p:txBody>
      </p:sp>
      <p:sp>
        <p:nvSpPr>
          <p:cNvPr id="3" name="Tijdelijke aanduiding voor inhoud 2">
            <a:extLst>
              <a:ext uri="{FF2B5EF4-FFF2-40B4-BE49-F238E27FC236}">
                <a16:creationId xmlns:a16="http://schemas.microsoft.com/office/drawing/2014/main" id="{CF9636DB-E647-F430-B2DF-11193910C376}"/>
              </a:ext>
            </a:extLst>
          </p:cNvPr>
          <p:cNvSpPr>
            <a:spLocks noGrp="1"/>
          </p:cNvSpPr>
          <p:nvPr>
            <p:ph idx="1"/>
          </p:nvPr>
        </p:nvSpPr>
        <p:spPr>
          <a:xfrm>
            <a:off x="838199" y="1825624"/>
            <a:ext cx="11075615" cy="4954275"/>
          </a:xfrm>
        </p:spPr>
        <p:txBody>
          <a:bodyPr>
            <a:normAutofit/>
          </a:bodyPr>
          <a:lstStyle/>
          <a:p>
            <a:pPr lvl="1"/>
            <a:r>
              <a:rPr lang="en-GB" sz="3200" b="1" dirty="0">
                <a:solidFill>
                  <a:srgbClr val="0E2548"/>
                </a:solidFill>
              </a:rPr>
              <a:t>Temporal scope:</a:t>
            </a:r>
          </a:p>
          <a:p>
            <a:pPr lvl="1"/>
            <a:endParaRPr lang="en-GB" sz="3200" b="1" dirty="0"/>
          </a:p>
          <a:p>
            <a:pPr marL="914400" lvl="1" indent="-457200">
              <a:buFont typeface="Arial" panose="020B0604020202020204" pitchFamily="34" charset="0"/>
              <a:buChar char="•"/>
            </a:pPr>
            <a:r>
              <a:rPr lang="en-GB" sz="3200" dirty="0">
                <a:solidFill>
                  <a:srgbClr val="0E2548"/>
                </a:solidFill>
              </a:rPr>
              <a:t>Approved by EU Parliament: November 10</a:t>
            </a:r>
            <a:r>
              <a:rPr lang="en-GB" sz="3200" baseline="30000" dirty="0">
                <a:solidFill>
                  <a:srgbClr val="0E2548"/>
                </a:solidFill>
              </a:rPr>
              <a:t>th</a:t>
            </a:r>
            <a:r>
              <a:rPr lang="en-GB" sz="3200" dirty="0">
                <a:solidFill>
                  <a:srgbClr val="0E2548"/>
                </a:solidFill>
              </a:rPr>
              <a:t> 2022</a:t>
            </a:r>
          </a:p>
          <a:p>
            <a:pPr marL="914400" lvl="1" indent="-457200">
              <a:buFont typeface="Arial" panose="020B0604020202020204" pitchFamily="34" charset="0"/>
              <a:buChar char="•"/>
            </a:pPr>
            <a:r>
              <a:rPr lang="en-GB" sz="3200" dirty="0">
                <a:solidFill>
                  <a:srgbClr val="0E2548"/>
                </a:solidFill>
              </a:rPr>
              <a:t>Conversion to Belgian law: 18 months </a:t>
            </a:r>
            <a:r>
              <a:rPr lang="en-GB" sz="3200" dirty="0">
                <a:solidFill>
                  <a:srgbClr val="0E2548"/>
                </a:solidFill>
                <a:sym typeface="Wingdings" panose="05000000000000000000" pitchFamily="2" charset="2"/>
              </a:rPr>
              <a:t> October 2024</a:t>
            </a:r>
          </a:p>
          <a:p>
            <a:pPr marL="914400" lvl="1" indent="-457200">
              <a:buFont typeface="Arial" panose="020B0604020202020204" pitchFamily="34" charset="0"/>
              <a:buChar char="•"/>
            </a:pPr>
            <a:r>
              <a:rPr lang="en-GB" sz="3200" dirty="0">
                <a:solidFill>
                  <a:srgbClr val="0E2548"/>
                </a:solidFill>
                <a:sym typeface="Wingdings" panose="05000000000000000000" pitchFamily="2" charset="2"/>
              </a:rPr>
              <a:t>Minimum harmonisation</a:t>
            </a:r>
          </a:p>
          <a:p>
            <a:pPr marL="457200" lvl="1" indent="0">
              <a:buNone/>
            </a:pPr>
            <a:endParaRPr lang="nl-BE" sz="3200" dirty="0">
              <a:solidFill>
                <a:srgbClr val="0E2548"/>
              </a:solidFill>
            </a:endParaRPr>
          </a:p>
          <a:p>
            <a:pPr marL="914400" lvl="1" indent="-457200">
              <a:buFont typeface="Arial" panose="020B0604020202020204" pitchFamily="34" charset="0"/>
              <a:buChar char="•"/>
            </a:pPr>
            <a:endParaRPr lang="nl-BE" sz="3200" dirty="0">
              <a:solidFill>
                <a:srgbClr val="CE9623"/>
              </a:solidFill>
              <a:sym typeface="Wingdings" panose="05000000000000000000" pitchFamily="2" charset="2"/>
            </a:endParaRPr>
          </a:p>
          <a:p>
            <a:pPr lvl="1"/>
            <a:endParaRPr lang="nl-BE" sz="2600" dirty="0">
              <a:solidFill>
                <a:srgbClr val="A47E33"/>
              </a:solidFill>
            </a:endParaRPr>
          </a:p>
          <a:p>
            <a:pPr marL="0" lvl="1" indent="0">
              <a:buNone/>
            </a:pPr>
            <a:endParaRPr lang="nl-BE" sz="3200" dirty="0">
              <a:solidFill>
                <a:srgbClr val="A47E33"/>
              </a:solidFill>
              <a:sym typeface="Wingdings" panose="05000000000000000000" pitchFamily="2" charset="2"/>
            </a:endParaRPr>
          </a:p>
        </p:txBody>
      </p:sp>
      <p:sp>
        <p:nvSpPr>
          <p:cNvPr id="4" name="Pijl: vijfhoek 3">
            <a:extLst>
              <a:ext uri="{FF2B5EF4-FFF2-40B4-BE49-F238E27FC236}">
                <a16:creationId xmlns:a16="http://schemas.microsoft.com/office/drawing/2014/main" id="{F0CE022A-DEF1-3326-8712-13A3CD174344}"/>
              </a:ext>
            </a:extLst>
          </p:cNvPr>
          <p:cNvSpPr/>
          <p:nvPr/>
        </p:nvSpPr>
        <p:spPr>
          <a:xfrm>
            <a:off x="-142240" y="132080"/>
            <a:ext cx="10731046" cy="548957"/>
          </a:xfrm>
          <a:prstGeom prst="homePlate">
            <a:avLst/>
          </a:prstGeom>
          <a:solidFill>
            <a:srgbClr val="0E25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rPr>
              <a:t>NIS 2.0</a:t>
            </a:r>
            <a:endParaRPr kumimoji="0" lang="nl-BE" sz="2400" b="1" i="0" u="none" strike="noStrike" kern="1200" cap="none" spc="0" normalizeH="0" baseline="0" noProof="0" dirty="0">
              <a:ln>
                <a:noFill/>
              </a:ln>
              <a:solidFill>
                <a:prstClr val="white"/>
              </a:solidFill>
              <a:effectLst>
                <a:innerShdw blurRad="63500" dist="50800" dir="13500000">
                  <a:prstClr val="black">
                    <a:alpha val="50000"/>
                  </a:prstClr>
                </a:innerShdw>
              </a:effectLst>
              <a:uLnTx/>
              <a:uFillTx/>
              <a:latin typeface="Segoe UI Emoji" panose="020B0502040204020203" pitchFamily="34" charset="0"/>
              <a:ea typeface="Segoe UI Emoji" panose="020B0502040204020203" pitchFamily="34" charset="0"/>
              <a:cs typeface="+mn-cs"/>
            </a:endParaRPr>
          </a:p>
        </p:txBody>
      </p:sp>
      <p:sp>
        <p:nvSpPr>
          <p:cNvPr id="5" name="Pijl: punthaak 4">
            <a:extLst>
              <a:ext uri="{FF2B5EF4-FFF2-40B4-BE49-F238E27FC236}">
                <a16:creationId xmlns:a16="http://schemas.microsoft.com/office/drawing/2014/main" id="{4A52DCB6-450D-86FD-58EA-9B8CFC919433}"/>
              </a:ext>
            </a:extLst>
          </p:cNvPr>
          <p:cNvSpPr/>
          <p:nvPr/>
        </p:nvSpPr>
        <p:spPr>
          <a:xfrm>
            <a:off x="10427970" y="132080"/>
            <a:ext cx="2272030" cy="548957"/>
          </a:xfrm>
          <a:prstGeom prst="chevron">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hthoek: afgeronde hoeken 5">
            <a:extLst>
              <a:ext uri="{FF2B5EF4-FFF2-40B4-BE49-F238E27FC236}">
                <a16:creationId xmlns:a16="http://schemas.microsoft.com/office/drawing/2014/main" id="{DF568727-D562-9F2F-A069-659F4182DDD6}"/>
              </a:ext>
            </a:extLst>
          </p:cNvPr>
          <p:cNvSpPr/>
          <p:nvPr/>
        </p:nvSpPr>
        <p:spPr>
          <a:xfrm>
            <a:off x="11049264" y="228537"/>
            <a:ext cx="825054" cy="36433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hthoek: afgeronde hoeken 7">
            <a:extLst>
              <a:ext uri="{FF2B5EF4-FFF2-40B4-BE49-F238E27FC236}">
                <a16:creationId xmlns:a16="http://schemas.microsoft.com/office/drawing/2014/main" id="{FFFA05B7-2541-D5CD-986F-EDBC75607C92}"/>
              </a:ext>
            </a:extLst>
          </p:cNvPr>
          <p:cNvSpPr/>
          <p:nvPr/>
        </p:nvSpPr>
        <p:spPr>
          <a:xfrm>
            <a:off x="11008360" y="194484"/>
            <a:ext cx="905454" cy="430430"/>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hoek: afgeronde hoeken 10">
            <a:extLst>
              <a:ext uri="{FF2B5EF4-FFF2-40B4-BE49-F238E27FC236}">
                <a16:creationId xmlns:a16="http://schemas.microsoft.com/office/drawing/2014/main" id="{251B63BE-D28D-0109-9D99-C243BB27D6EB}"/>
              </a:ext>
            </a:extLst>
          </p:cNvPr>
          <p:cNvSpPr/>
          <p:nvPr/>
        </p:nvSpPr>
        <p:spPr>
          <a:xfrm>
            <a:off x="11049263" y="6389224"/>
            <a:ext cx="1057855" cy="390676"/>
          </a:xfrm>
          <a:prstGeom prst="roundRect">
            <a:avLst/>
          </a:prstGeom>
          <a:solidFill>
            <a:srgbClr val="C4A7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Dia </a:t>
            </a:r>
            <a:fld id="{8EBFD4A6-AC53-4304-8F4E-9B0833452983}" type="slidenum">
              <a:rPr kumimoji="0" lang="nl-NL"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42</a:t>
            </a:fld>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9442DB5F-0911-AEB6-F470-6C9344E7CA3B}"/>
              </a:ext>
            </a:extLst>
          </p:cNvPr>
          <p:cNvSpPr txBox="1"/>
          <p:nvPr/>
        </p:nvSpPr>
        <p:spPr>
          <a:xfrm>
            <a:off x="0" y="6541258"/>
            <a:ext cx="227703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E2548"/>
                </a:solidFill>
                <a:effectLst/>
                <a:uLnTx/>
                <a:uFillTx/>
                <a:latin typeface="Calibri" panose="020F0502020204030204"/>
                <a:ea typeface="+mn-ea"/>
                <a:cs typeface="+mn-cs"/>
              </a:rPr>
              <a:t>mr. Maarten Verhaghe</a:t>
            </a:r>
            <a:endParaRPr kumimoji="0" lang="nl-BE" sz="1400" b="0" i="1" u="none" strike="noStrike" kern="1200" cap="none" spc="0" normalizeH="0" baseline="0" noProof="0" dirty="0">
              <a:ln>
                <a:noFill/>
              </a:ln>
              <a:solidFill>
                <a:srgbClr val="0E2548"/>
              </a:solidFill>
              <a:effectLst/>
              <a:uLnTx/>
              <a:uFillTx/>
              <a:latin typeface="Calibri" panose="020F0502020204030204"/>
              <a:ea typeface="+mn-ea"/>
              <a:cs typeface="+mn-cs"/>
            </a:endParaRPr>
          </a:p>
        </p:txBody>
      </p:sp>
      <p:pic>
        <p:nvPicPr>
          <p:cNvPr id="9" name="Afbeelding 8" descr="Afbeelding met tekst, Lettertype, logo, Graphics&#10;&#10;Automatisch gegenereerde beschrijving">
            <a:extLst>
              <a:ext uri="{FF2B5EF4-FFF2-40B4-BE49-F238E27FC236}">
                <a16:creationId xmlns:a16="http://schemas.microsoft.com/office/drawing/2014/main" id="{D88EEFD2-4D88-11E8-AA43-CA1AA69458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9045" y="253084"/>
            <a:ext cx="584084" cy="330281"/>
          </a:xfrm>
          <a:prstGeom prst="rect">
            <a:avLst/>
          </a:prstGeom>
        </p:spPr>
      </p:pic>
    </p:spTree>
    <p:extLst>
      <p:ext uri="{BB962C8B-B14F-4D97-AF65-F5344CB8AC3E}">
        <p14:creationId xmlns:p14="http://schemas.microsoft.com/office/powerpoint/2010/main" val="3402002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Video 17" title="Computerservers">
            <a:hlinkClick r:id="" action="ppaction://media"/>
            <a:extLst>
              <a:ext uri="{FF2B5EF4-FFF2-40B4-BE49-F238E27FC236}">
                <a16:creationId xmlns:a16="http://schemas.microsoft.com/office/drawing/2014/main" id="{410C0557-380B-FFC6-B5ED-F1ADAF752D83}"/>
              </a:ext>
            </a:extLst>
          </p:cNvPr>
          <p:cNvPicPr>
            <a:picLocks noChangeAspect="1"/>
          </p:cNvPicPr>
          <p:nvPr>
            <a:videoFile r:link="rId2"/>
            <p:extLst>
              <p:ext uri="{DAA4B4D4-6D71-4841-9C94-3DE7FCFB9230}">
                <p14:media xmlns:p14="http://schemas.microsoft.com/office/powerpoint/2010/main" r:embed="rId1"/>
              </p:ext>
            </p:extLst>
          </p:nvPr>
        </p:nvPicPr>
        <p:blipFill>
          <a:blip r:embed="rId4">
            <a:duotone>
              <a:prstClr val="black"/>
              <a:schemeClr val="accent4">
                <a:tint val="45000"/>
                <a:satMod val="400000"/>
              </a:schemeClr>
            </a:duotone>
            <a:lum bright="20000" contrast="20000"/>
          </a:blip>
          <a:stretch>
            <a:fillRect/>
          </a:stretch>
        </p:blipFill>
        <p:spPr>
          <a:xfrm flipH="1">
            <a:off x="0" y="1"/>
            <a:ext cx="12192000" cy="6858000"/>
          </a:xfrm>
          <a:prstGeom prst="rect">
            <a:avLst/>
          </a:prstGeom>
        </p:spPr>
      </p:pic>
      <p:sp>
        <p:nvSpPr>
          <p:cNvPr id="2" name="Parallellogram 1">
            <a:extLst>
              <a:ext uri="{FF2B5EF4-FFF2-40B4-BE49-F238E27FC236}">
                <a16:creationId xmlns:a16="http://schemas.microsoft.com/office/drawing/2014/main" id="{4F76AEC9-2FFE-87ED-91AE-4730BA398BF7}"/>
              </a:ext>
            </a:extLst>
          </p:cNvPr>
          <p:cNvSpPr/>
          <p:nvPr/>
        </p:nvSpPr>
        <p:spPr>
          <a:xfrm>
            <a:off x="1138139" y="-150476"/>
            <a:ext cx="4036986" cy="7236000"/>
          </a:xfrm>
          <a:prstGeom prst="parallelogram">
            <a:avLst>
              <a:gd name="adj" fmla="val 0"/>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Parallellogram 19">
            <a:extLst>
              <a:ext uri="{FF2B5EF4-FFF2-40B4-BE49-F238E27FC236}">
                <a16:creationId xmlns:a16="http://schemas.microsoft.com/office/drawing/2014/main" id="{CFEA70A9-D831-6B66-8DF8-0E7D3271BAD4}"/>
              </a:ext>
            </a:extLst>
          </p:cNvPr>
          <p:cNvSpPr/>
          <p:nvPr/>
        </p:nvSpPr>
        <p:spPr>
          <a:xfrm>
            <a:off x="1249205" y="-150476"/>
            <a:ext cx="3818911" cy="7236000"/>
          </a:xfrm>
          <a:prstGeom prst="parallelogram">
            <a:avLst>
              <a:gd name="adj" fmla="val 0"/>
            </a:avLst>
          </a:prstGeom>
          <a:solidFill>
            <a:srgbClr val="99CCFF">
              <a:alpha val="90000"/>
            </a:srgb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echthoek: afgeronde hoeken 3">
            <a:extLst>
              <a:ext uri="{FF2B5EF4-FFF2-40B4-BE49-F238E27FC236}">
                <a16:creationId xmlns:a16="http://schemas.microsoft.com/office/drawing/2014/main" id="{33D7EF60-3E88-67D2-D3B6-92E4F3FA71A7}"/>
              </a:ext>
            </a:extLst>
          </p:cNvPr>
          <p:cNvSpPr/>
          <p:nvPr/>
        </p:nvSpPr>
        <p:spPr>
          <a:xfrm>
            <a:off x="1735703" y="508444"/>
            <a:ext cx="2841857" cy="192372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Rechthoek: afgeronde hoeken 4">
            <a:extLst>
              <a:ext uri="{FF2B5EF4-FFF2-40B4-BE49-F238E27FC236}">
                <a16:creationId xmlns:a16="http://schemas.microsoft.com/office/drawing/2014/main" id="{AF738FD3-3E86-4184-0B45-CB941B3FE0F8}"/>
              </a:ext>
            </a:extLst>
          </p:cNvPr>
          <p:cNvSpPr/>
          <p:nvPr/>
        </p:nvSpPr>
        <p:spPr>
          <a:xfrm>
            <a:off x="1677335" y="446103"/>
            <a:ext cx="2972853" cy="2044179"/>
          </a:xfrm>
          <a:prstGeom prst="roundRect">
            <a:avLst>
              <a:gd name="adj" fmla="val 5000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ekstvak 5">
            <a:extLst>
              <a:ext uri="{FF2B5EF4-FFF2-40B4-BE49-F238E27FC236}">
                <a16:creationId xmlns:a16="http://schemas.microsoft.com/office/drawing/2014/main" id="{E1F83922-424E-2155-85AF-D98CDBCF7FCA}"/>
              </a:ext>
            </a:extLst>
          </p:cNvPr>
          <p:cNvSpPr txBox="1"/>
          <p:nvPr/>
        </p:nvSpPr>
        <p:spPr>
          <a:xfrm>
            <a:off x="1249205" y="2042808"/>
            <a:ext cx="3925920" cy="2585323"/>
          </a:xfrm>
          <a:prstGeom prst="rect">
            <a:avLst/>
          </a:prstGeom>
          <a:noFill/>
        </p:spPr>
        <p:txBody>
          <a:bodyPr wrap="square" rtlCol="0">
            <a:spAutoFit/>
          </a:bodyPr>
          <a:lstStyle/>
          <a:p>
            <a:r>
              <a:rPr lang="nl-NL" dirty="0">
                <a:solidFill>
                  <a:schemeClr val="bg1">
                    <a:lumMod val="95000"/>
                  </a:schemeClr>
                </a:solidFill>
              </a:rPr>
              <a:t>	</a:t>
            </a:r>
          </a:p>
          <a:p>
            <a:endParaRPr lang="nl-NL" dirty="0">
              <a:solidFill>
                <a:schemeClr val="bg1">
                  <a:lumMod val="95000"/>
                </a:schemeClr>
              </a:solidFill>
            </a:endParaRPr>
          </a:p>
          <a:p>
            <a:endParaRPr lang="nl-NL" dirty="0">
              <a:solidFill>
                <a:schemeClr val="bg1">
                  <a:lumMod val="95000"/>
                </a:schemeClr>
              </a:solidFill>
            </a:endParaRPr>
          </a:p>
          <a:p>
            <a:r>
              <a:rPr lang="nl-NL" dirty="0">
                <a:solidFill>
                  <a:schemeClr val="bg1">
                    <a:lumMod val="95000"/>
                  </a:schemeClr>
                </a:solidFill>
              </a:rPr>
              <a:t>	+32 9 277 70 20</a:t>
            </a:r>
          </a:p>
          <a:p>
            <a:endParaRPr lang="nl-NL" dirty="0">
              <a:solidFill>
                <a:schemeClr val="bg1">
                  <a:lumMod val="95000"/>
                </a:schemeClr>
              </a:solidFill>
            </a:endParaRPr>
          </a:p>
          <a:p>
            <a:r>
              <a:rPr lang="nl-NL" dirty="0">
                <a:solidFill>
                  <a:schemeClr val="bg1">
                    <a:lumMod val="95000"/>
                  </a:schemeClr>
                </a:solidFill>
              </a:rPr>
              <a:t>	</a:t>
            </a:r>
            <a:r>
              <a:rPr lang="nl-NL" dirty="0">
                <a:solidFill>
                  <a:schemeClr val="bg1"/>
                </a:solidFill>
                <a:hlinkClick r:id="rId5">
                  <a:extLst>
                    <a:ext uri="{A12FA001-AC4F-418D-AE19-62706E023703}">
                      <ahyp:hlinkClr xmlns:ahyp="http://schemas.microsoft.com/office/drawing/2018/hyperlinkcolor" val="tx"/>
                    </a:ext>
                  </a:extLst>
                </a:hlinkClick>
              </a:rPr>
              <a:t>maarten@</a:t>
            </a:r>
            <a:r>
              <a:rPr lang="nl-BE" dirty="0">
                <a:solidFill>
                  <a:schemeClr val="bg1"/>
                </a:solidFill>
                <a:hlinkClick r:id="rId5">
                  <a:extLst>
                    <a:ext uri="{A12FA001-AC4F-418D-AE19-62706E023703}">
                      <ahyp:hlinkClr xmlns:ahyp="http://schemas.microsoft.com/office/drawing/2018/hyperlinkcolor" val="tx"/>
                    </a:ext>
                  </a:extLst>
                </a:hlinkClick>
              </a:rPr>
              <a:t>trustadvocaten.be</a:t>
            </a:r>
            <a:endParaRPr lang="nl-BE" dirty="0">
              <a:solidFill>
                <a:schemeClr val="bg1"/>
              </a:solidFill>
            </a:endParaRPr>
          </a:p>
          <a:p>
            <a:endParaRPr lang="nl-BE" dirty="0">
              <a:solidFill>
                <a:schemeClr val="bg1">
                  <a:lumMod val="95000"/>
                </a:schemeClr>
              </a:solidFill>
            </a:endParaRPr>
          </a:p>
          <a:p>
            <a:r>
              <a:rPr lang="nl-BE" dirty="0">
                <a:solidFill>
                  <a:schemeClr val="bg1">
                    <a:lumMod val="95000"/>
                  </a:schemeClr>
                </a:solidFill>
              </a:rPr>
              <a:t>	www.trustadvocaten.be</a:t>
            </a:r>
          </a:p>
          <a:p>
            <a:endParaRPr lang="nl-BE" dirty="0"/>
          </a:p>
        </p:txBody>
      </p:sp>
      <p:pic>
        <p:nvPicPr>
          <p:cNvPr id="7" name="Graphic 6" descr="Ontvanger met effen opvulling">
            <a:extLst>
              <a:ext uri="{FF2B5EF4-FFF2-40B4-BE49-F238E27FC236}">
                <a16:creationId xmlns:a16="http://schemas.microsoft.com/office/drawing/2014/main" id="{DCC3A33C-5A04-E005-F0F2-1C2CDDCD4E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49872" y="2908687"/>
            <a:ext cx="299566" cy="299566"/>
          </a:xfrm>
          <a:prstGeom prst="rect">
            <a:avLst/>
          </a:prstGeom>
        </p:spPr>
      </p:pic>
      <p:pic>
        <p:nvPicPr>
          <p:cNvPr id="8" name="Graphic 7" descr="Envelop met effen opvulling">
            <a:extLst>
              <a:ext uri="{FF2B5EF4-FFF2-40B4-BE49-F238E27FC236}">
                <a16:creationId xmlns:a16="http://schemas.microsoft.com/office/drawing/2014/main" id="{C5289A68-F703-D37F-A3AE-E2CE8F3F6E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2397" y="3445636"/>
            <a:ext cx="374515" cy="374515"/>
          </a:xfrm>
          <a:prstGeom prst="rect">
            <a:avLst/>
          </a:prstGeom>
        </p:spPr>
      </p:pic>
      <p:pic>
        <p:nvPicPr>
          <p:cNvPr id="10" name="Graphic 9" descr="Internet silhouet">
            <a:extLst>
              <a:ext uri="{FF2B5EF4-FFF2-40B4-BE49-F238E27FC236}">
                <a16:creationId xmlns:a16="http://schemas.microsoft.com/office/drawing/2014/main" id="{ABE2A4C3-6E62-8F8A-162E-25AD4129573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05558" y="3898548"/>
            <a:ext cx="567748" cy="567748"/>
          </a:xfrm>
          <a:prstGeom prst="rect">
            <a:avLst/>
          </a:prstGeom>
        </p:spPr>
      </p:pic>
      <p:pic>
        <p:nvPicPr>
          <p:cNvPr id="12" name="Afbeelding 11">
            <a:extLst>
              <a:ext uri="{FF2B5EF4-FFF2-40B4-BE49-F238E27FC236}">
                <a16:creationId xmlns:a16="http://schemas.microsoft.com/office/drawing/2014/main" id="{53738781-DEF2-224C-1E7C-1491633F32A2}"/>
              </a:ext>
            </a:extLst>
          </p:cNvPr>
          <p:cNvPicPr>
            <a:picLocks noChangeAspect="1"/>
          </p:cNvPicPr>
          <p:nvPr/>
        </p:nvPicPr>
        <p:blipFill>
          <a:blip r:embed="rId12"/>
          <a:stretch>
            <a:fillRect/>
          </a:stretch>
        </p:blipFill>
        <p:spPr>
          <a:xfrm>
            <a:off x="2189776" y="864100"/>
            <a:ext cx="1933709" cy="1223590"/>
          </a:xfrm>
          <a:prstGeom prst="rect">
            <a:avLst/>
          </a:prstGeom>
        </p:spPr>
      </p:pic>
    </p:spTree>
    <p:extLst>
      <p:ext uri="{BB962C8B-B14F-4D97-AF65-F5344CB8AC3E}">
        <p14:creationId xmlns:p14="http://schemas.microsoft.com/office/powerpoint/2010/main" val="323701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5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theme/theme1.xml><?xml version="1.0" encoding="utf-8"?>
<a:theme xmlns:a="http://schemas.openxmlformats.org/drawingml/2006/main" name="Office Theme">
  <a:themeElements>
    <a:clrScheme name="Kantoorthema">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otalTime>3601</TotalTime>
  <Words>2828</Words>
  <Application>Microsoft Macintosh PowerPoint</Application>
  <PresentationFormat>Widescreen</PresentationFormat>
  <Paragraphs>508</Paragraphs>
  <Slides>43</Slides>
  <Notes>0</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Bauhaus 93</vt:lpstr>
      <vt:lpstr>Calibri</vt:lpstr>
      <vt:lpstr>Calibri Light</vt:lpstr>
      <vt:lpstr>Segoe UI Emoji</vt:lpstr>
      <vt:lpstr>Wingdings</vt:lpstr>
      <vt:lpstr>Office Theme</vt:lpstr>
      <vt:lpstr>LEGUS 13.06.2024, Aachen –  NIS 2.0</vt:lpstr>
      <vt:lpstr>PowerPoint Presentation</vt:lpstr>
      <vt:lpstr>PowerPoint Presentation</vt:lpstr>
      <vt:lpstr>PowerPoint Presentation</vt:lpstr>
      <vt:lpstr>EU Cyber Strategy 2013</vt:lpstr>
      <vt:lpstr>EU Cyber Strategy 2020</vt:lpstr>
      <vt:lpstr>EU Cyber Strategy 2020</vt:lpstr>
      <vt:lpstr>PowerPoint Presentation</vt:lpstr>
      <vt:lpstr>Material Scope of Application</vt:lpstr>
      <vt:lpstr>Personal Scope of Application</vt:lpstr>
      <vt:lpstr>Scope Art. 2 and 3 NIS2 Directive</vt:lpstr>
      <vt:lpstr>Designation by the legislator?</vt:lpstr>
      <vt:lpstr>How to determine whether a company falls under the scope?</vt:lpstr>
      <vt:lpstr>PowerPoint Presentation</vt:lpstr>
      <vt:lpstr>PowerPoint Presentation</vt:lpstr>
      <vt:lpstr>Governance: Art. 20 NIS2 Directive</vt:lpstr>
      <vt:lpstr>Measures for Cyber Risks: Art. 21 NIS2 Directive</vt:lpstr>
      <vt:lpstr>Risk Management Measures: Art. 21 NIS2 Directive</vt:lpstr>
      <vt:lpstr>Risk Management Measures: NIS2 Bill</vt:lpstr>
      <vt:lpstr>Supply Chain Security</vt:lpstr>
      <vt:lpstr>Supply Chain Security</vt:lpstr>
      <vt:lpstr>Supply Chain Security</vt:lpstr>
      <vt:lpstr>Supply Chain Security: NIS 2 Bill</vt:lpstr>
      <vt:lpstr>Supply Chain Security</vt:lpstr>
      <vt:lpstr>Conformity assessment: Belgian Bill NIS2</vt:lpstr>
      <vt:lpstr>NIS2 compliance? : Belgian Bill NIS2</vt:lpstr>
      <vt:lpstr>Duty to report: Art. 23 NIS2 Directive</vt:lpstr>
      <vt:lpstr>Duty to report: Art. 23 NIS2 Directive</vt:lpstr>
      <vt:lpstr>Duty to report: Art. 23 NIS2 Directive</vt:lpstr>
      <vt:lpstr>Presumption of compliance: Art. 24 NIS2 Directive</vt:lpstr>
      <vt:lpstr>Beware: NIS2 on public procurement?</vt:lpstr>
      <vt:lpstr>How to be NIS 2 compliant?</vt:lpstr>
      <vt:lpstr>PowerPoint Presentation</vt:lpstr>
      <vt:lpstr>Monitoring and enforcement: Art. 31 - 33 NIS2 Directive</vt:lpstr>
      <vt:lpstr>Corrective measures: Art. 32 -33 NIS2 Directive</vt:lpstr>
      <vt:lpstr>Sanctions: Art. 32 and 33 NIS2 Directive</vt:lpstr>
      <vt:lpstr>Liability: Art. 32 and 33 NIS2 Directive</vt:lpstr>
      <vt:lpstr>Possibilities to file a complaint?</vt:lpstr>
      <vt:lpstr>PowerPoint Presentation</vt:lpstr>
      <vt:lpstr>How to prepare?</vt:lpstr>
      <vt:lpstr>Concerns:</vt:lpstr>
      <vt:lpstr>Deadline?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NIS 2</dc:title>
  <dc:creator>Maarten Verhaghe</dc:creator>
  <cp:lastModifiedBy>Breana Jackson</cp:lastModifiedBy>
  <cp:revision>7</cp:revision>
  <dcterms:created xsi:type="dcterms:W3CDTF">2023-09-04T16:27:28Z</dcterms:created>
  <dcterms:modified xsi:type="dcterms:W3CDTF">2024-06-13T11:17:07Z</dcterms:modified>
</cp:coreProperties>
</file>