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6" r:id="rId6"/>
    <p:sldId id="267" r:id="rId7"/>
    <p:sldId id="266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3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65"/>
  </p:normalViewPr>
  <p:slideViewPr>
    <p:cSldViewPr snapToGrid="0">
      <p:cViewPr varScale="1">
        <p:scale>
          <a:sx n="111" d="100"/>
          <a:sy n="111" d="100"/>
        </p:scale>
        <p:origin x="6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B83454-8AB6-4651-95FE-A2DAB7FD312A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D6F6DCA-451F-46B7-B9C6-17E7A4502854}">
      <dgm:prSet/>
      <dgm:spPr/>
      <dgm:t>
        <a:bodyPr/>
        <a:lstStyle/>
        <a:p>
          <a:r>
            <a:rPr lang="en-US" dirty="0"/>
            <a:t>Creating an opportunity for the task force members to participate in  diverse discussions regarding the future of the legal industry and how members can prepare.</a:t>
          </a:r>
        </a:p>
      </dgm:t>
    </dgm:pt>
    <dgm:pt modelId="{55244135-CFF2-4F25-B8D8-59DD9487EA0A}" type="parTrans" cxnId="{89144517-F001-4D24-A076-5ADF81716650}">
      <dgm:prSet/>
      <dgm:spPr/>
      <dgm:t>
        <a:bodyPr/>
        <a:lstStyle/>
        <a:p>
          <a:endParaRPr lang="en-US"/>
        </a:p>
      </dgm:t>
    </dgm:pt>
    <dgm:pt modelId="{2EFFD2E5-40E7-45FE-9FBD-3F3EB3C82C42}" type="sibTrans" cxnId="{89144517-F001-4D24-A076-5ADF81716650}">
      <dgm:prSet/>
      <dgm:spPr/>
      <dgm:t>
        <a:bodyPr/>
        <a:lstStyle/>
        <a:p>
          <a:endParaRPr lang="en-US"/>
        </a:p>
      </dgm:t>
    </dgm:pt>
    <dgm:pt modelId="{6B5FDE1E-F1A4-4EFF-9659-403AD25FBE6D}">
      <dgm:prSet/>
      <dgm:spPr/>
      <dgm:t>
        <a:bodyPr/>
        <a:lstStyle/>
        <a:p>
          <a:r>
            <a:rPr lang="en-US"/>
            <a:t>Agree upon relevant issues that will need to be addressed.</a:t>
          </a:r>
        </a:p>
      </dgm:t>
    </dgm:pt>
    <dgm:pt modelId="{B8536889-1DF0-433A-A5AC-EF16EE78D3BB}" type="parTrans" cxnId="{00873C06-EB4B-469B-9B00-B2E1484424F9}">
      <dgm:prSet/>
      <dgm:spPr/>
      <dgm:t>
        <a:bodyPr/>
        <a:lstStyle/>
        <a:p>
          <a:endParaRPr lang="en-US"/>
        </a:p>
      </dgm:t>
    </dgm:pt>
    <dgm:pt modelId="{24683F39-F09C-4598-8BC2-0C8A21998EBF}" type="sibTrans" cxnId="{00873C06-EB4B-469B-9B00-B2E1484424F9}">
      <dgm:prSet/>
      <dgm:spPr/>
      <dgm:t>
        <a:bodyPr/>
        <a:lstStyle/>
        <a:p>
          <a:endParaRPr lang="en-US"/>
        </a:p>
      </dgm:t>
    </dgm:pt>
    <dgm:pt modelId="{BBC8084F-4E25-407B-9DF5-7B1811660681}">
      <dgm:prSet/>
      <dgm:spPr/>
      <dgm:t>
        <a:bodyPr/>
        <a:lstStyle/>
        <a:p>
          <a:r>
            <a:rPr lang="en-US" dirty="0"/>
            <a:t>Providing an environment where the members can “think out of the box”.</a:t>
          </a:r>
        </a:p>
      </dgm:t>
    </dgm:pt>
    <dgm:pt modelId="{87831B32-193E-4533-A5D6-A67A2A491BD8}" type="parTrans" cxnId="{19C9202D-CB41-4B60-B4A8-331154412AAE}">
      <dgm:prSet/>
      <dgm:spPr/>
      <dgm:t>
        <a:bodyPr/>
        <a:lstStyle/>
        <a:p>
          <a:endParaRPr lang="en-US"/>
        </a:p>
      </dgm:t>
    </dgm:pt>
    <dgm:pt modelId="{0E22F0C9-887F-4416-B797-6B22AD95EB4B}" type="sibTrans" cxnId="{19C9202D-CB41-4B60-B4A8-331154412AAE}">
      <dgm:prSet/>
      <dgm:spPr/>
      <dgm:t>
        <a:bodyPr/>
        <a:lstStyle/>
        <a:p>
          <a:endParaRPr lang="en-US"/>
        </a:p>
      </dgm:t>
    </dgm:pt>
    <dgm:pt modelId="{E3E78645-E96D-48AC-B45F-84AED8CB23C0}">
      <dgm:prSet/>
      <dgm:spPr/>
      <dgm:t>
        <a:bodyPr/>
        <a:lstStyle/>
        <a:p>
          <a:r>
            <a:rPr lang="en-US"/>
            <a:t>Develop a final report that reflects the discussion</a:t>
          </a:r>
        </a:p>
      </dgm:t>
    </dgm:pt>
    <dgm:pt modelId="{12031D79-51D8-46CF-BD43-75633B7099A8}" type="parTrans" cxnId="{E1A4C6A0-2778-4997-BCF5-B9ABBA3A8CC0}">
      <dgm:prSet/>
      <dgm:spPr/>
      <dgm:t>
        <a:bodyPr/>
        <a:lstStyle/>
        <a:p>
          <a:endParaRPr lang="en-US"/>
        </a:p>
      </dgm:t>
    </dgm:pt>
    <dgm:pt modelId="{28C8865A-9B94-427D-98C5-FD900AD32280}" type="sibTrans" cxnId="{E1A4C6A0-2778-4997-BCF5-B9ABBA3A8CC0}">
      <dgm:prSet/>
      <dgm:spPr/>
      <dgm:t>
        <a:bodyPr/>
        <a:lstStyle/>
        <a:p>
          <a:endParaRPr lang="en-US"/>
        </a:p>
      </dgm:t>
    </dgm:pt>
    <dgm:pt modelId="{663535FA-B4B3-C14D-9B2E-38BCD66430CF}" type="pres">
      <dgm:prSet presAssocID="{54B83454-8AB6-4651-95FE-A2DAB7FD312A}" presName="linear" presStyleCnt="0">
        <dgm:presLayoutVars>
          <dgm:animLvl val="lvl"/>
          <dgm:resizeHandles val="exact"/>
        </dgm:presLayoutVars>
      </dgm:prSet>
      <dgm:spPr/>
    </dgm:pt>
    <dgm:pt modelId="{04EC7DE2-DD82-2C48-9F0A-675FE112D310}" type="pres">
      <dgm:prSet presAssocID="{7D6F6DCA-451F-46B7-B9C6-17E7A450285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39F33CC-1F35-A248-876B-21CD0511BB1E}" type="pres">
      <dgm:prSet presAssocID="{2EFFD2E5-40E7-45FE-9FBD-3F3EB3C82C42}" presName="spacer" presStyleCnt="0"/>
      <dgm:spPr/>
    </dgm:pt>
    <dgm:pt modelId="{8B4AB231-6365-4549-97E7-F42376E5D949}" type="pres">
      <dgm:prSet presAssocID="{6B5FDE1E-F1A4-4EFF-9659-403AD25FBE6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E9A0345-77DC-D74F-A62A-C248857AFD63}" type="pres">
      <dgm:prSet presAssocID="{24683F39-F09C-4598-8BC2-0C8A21998EBF}" presName="spacer" presStyleCnt="0"/>
      <dgm:spPr/>
    </dgm:pt>
    <dgm:pt modelId="{AFB913AE-9F8D-114E-8E50-C1EB977B6BAE}" type="pres">
      <dgm:prSet presAssocID="{BBC8084F-4E25-407B-9DF5-7B181166068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C9EB9E8-68A1-1849-818A-81DF5B12A6D0}" type="pres">
      <dgm:prSet presAssocID="{0E22F0C9-887F-4416-B797-6B22AD95EB4B}" presName="spacer" presStyleCnt="0"/>
      <dgm:spPr/>
    </dgm:pt>
    <dgm:pt modelId="{C99E4A21-0539-C64E-A26E-D5B8B1D90E67}" type="pres">
      <dgm:prSet presAssocID="{E3E78645-E96D-48AC-B45F-84AED8CB23C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0873C06-EB4B-469B-9B00-B2E1484424F9}" srcId="{54B83454-8AB6-4651-95FE-A2DAB7FD312A}" destId="{6B5FDE1E-F1A4-4EFF-9659-403AD25FBE6D}" srcOrd="1" destOrd="0" parTransId="{B8536889-1DF0-433A-A5AC-EF16EE78D3BB}" sibTransId="{24683F39-F09C-4598-8BC2-0C8A21998EBF}"/>
    <dgm:cxn modelId="{89144517-F001-4D24-A076-5ADF81716650}" srcId="{54B83454-8AB6-4651-95FE-A2DAB7FD312A}" destId="{7D6F6DCA-451F-46B7-B9C6-17E7A4502854}" srcOrd="0" destOrd="0" parTransId="{55244135-CFF2-4F25-B8D8-59DD9487EA0A}" sibTransId="{2EFFD2E5-40E7-45FE-9FBD-3F3EB3C82C42}"/>
    <dgm:cxn modelId="{19C9202D-CB41-4B60-B4A8-331154412AAE}" srcId="{54B83454-8AB6-4651-95FE-A2DAB7FD312A}" destId="{BBC8084F-4E25-407B-9DF5-7B1811660681}" srcOrd="2" destOrd="0" parTransId="{87831B32-193E-4533-A5D6-A67A2A491BD8}" sibTransId="{0E22F0C9-887F-4416-B797-6B22AD95EB4B}"/>
    <dgm:cxn modelId="{A89CC030-57A7-C14E-95DE-F309F5261084}" type="presOf" srcId="{7D6F6DCA-451F-46B7-B9C6-17E7A4502854}" destId="{04EC7DE2-DD82-2C48-9F0A-675FE112D310}" srcOrd="0" destOrd="0" presId="urn:microsoft.com/office/officeart/2005/8/layout/vList2"/>
    <dgm:cxn modelId="{E2B07F31-C1BC-4A43-A01E-31B667D1491E}" type="presOf" srcId="{54B83454-8AB6-4651-95FE-A2DAB7FD312A}" destId="{663535FA-B4B3-C14D-9B2E-38BCD66430CF}" srcOrd="0" destOrd="0" presId="urn:microsoft.com/office/officeart/2005/8/layout/vList2"/>
    <dgm:cxn modelId="{F416C39A-E56A-DA41-A7D0-CB0D352B9E51}" type="presOf" srcId="{E3E78645-E96D-48AC-B45F-84AED8CB23C0}" destId="{C99E4A21-0539-C64E-A26E-D5B8B1D90E67}" srcOrd="0" destOrd="0" presId="urn:microsoft.com/office/officeart/2005/8/layout/vList2"/>
    <dgm:cxn modelId="{E1A4C6A0-2778-4997-BCF5-B9ABBA3A8CC0}" srcId="{54B83454-8AB6-4651-95FE-A2DAB7FD312A}" destId="{E3E78645-E96D-48AC-B45F-84AED8CB23C0}" srcOrd="3" destOrd="0" parTransId="{12031D79-51D8-46CF-BD43-75633B7099A8}" sibTransId="{28C8865A-9B94-427D-98C5-FD900AD32280}"/>
    <dgm:cxn modelId="{EC4F92A1-5B33-9349-8C86-1E02C3CAE64B}" type="presOf" srcId="{6B5FDE1E-F1A4-4EFF-9659-403AD25FBE6D}" destId="{8B4AB231-6365-4549-97E7-F42376E5D949}" srcOrd="0" destOrd="0" presId="urn:microsoft.com/office/officeart/2005/8/layout/vList2"/>
    <dgm:cxn modelId="{BA4950E3-5D71-B64E-B016-0A40827A6D18}" type="presOf" srcId="{BBC8084F-4E25-407B-9DF5-7B1811660681}" destId="{AFB913AE-9F8D-114E-8E50-C1EB977B6BAE}" srcOrd="0" destOrd="0" presId="urn:microsoft.com/office/officeart/2005/8/layout/vList2"/>
    <dgm:cxn modelId="{AF5EE5C8-A065-114F-ABD3-56F92A829FD9}" type="presParOf" srcId="{663535FA-B4B3-C14D-9B2E-38BCD66430CF}" destId="{04EC7DE2-DD82-2C48-9F0A-675FE112D310}" srcOrd="0" destOrd="0" presId="urn:microsoft.com/office/officeart/2005/8/layout/vList2"/>
    <dgm:cxn modelId="{7A0F506B-ADBD-6641-9551-20C48C1B9222}" type="presParOf" srcId="{663535FA-B4B3-C14D-9B2E-38BCD66430CF}" destId="{F39F33CC-1F35-A248-876B-21CD0511BB1E}" srcOrd="1" destOrd="0" presId="urn:microsoft.com/office/officeart/2005/8/layout/vList2"/>
    <dgm:cxn modelId="{BB394F77-BB91-E947-8373-2CE371394750}" type="presParOf" srcId="{663535FA-B4B3-C14D-9B2E-38BCD66430CF}" destId="{8B4AB231-6365-4549-97E7-F42376E5D949}" srcOrd="2" destOrd="0" presId="urn:microsoft.com/office/officeart/2005/8/layout/vList2"/>
    <dgm:cxn modelId="{231C4198-18DF-DC42-AA64-55991053927C}" type="presParOf" srcId="{663535FA-B4B3-C14D-9B2E-38BCD66430CF}" destId="{3E9A0345-77DC-D74F-A62A-C248857AFD63}" srcOrd="3" destOrd="0" presId="urn:microsoft.com/office/officeart/2005/8/layout/vList2"/>
    <dgm:cxn modelId="{8ED54FC4-1E8E-4240-8A1C-43026C9CA17A}" type="presParOf" srcId="{663535FA-B4B3-C14D-9B2E-38BCD66430CF}" destId="{AFB913AE-9F8D-114E-8E50-C1EB977B6BAE}" srcOrd="4" destOrd="0" presId="urn:microsoft.com/office/officeart/2005/8/layout/vList2"/>
    <dgm:cxn modelId="{83FC7684-B6C5-C648-A2CF-3D0423DD46DC}" type="presParOf" srcId="{663535FA-B4B3-C14D-9B2E-38BCD66430CF}" destId="{1C9EB9E8-68A1-1849-818A-81DF5B12A6D0}" srcOrd="5" destOrd="0" presId="urn:microsoft.com/office/officeart/2005/8/layout/vList2"/>
    <dgm:cxn modelId="{277D4B41-141F-9A4C-8C93-97B241F7BA0C}" type="presParOf" srcId="{663535FA-B4B3-C14D-9B2E-38BCD66430CF}" destId="{C99E4A21-0539-C64E-A26E-D5B8B1D90E6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C7DE2-DD82-2C48-9F0A-675FE112D310}">
      <dsp:nvSpPr>
        <dsp:cNvPr id="0" name=""/>
        <dsp:cNvSpPr/>
      </dsp:nvSpPr>
      <dsp:spPr>
        <a:xfrm>
          <a:off x="0" y="416229"/>
          <a:ext cx="6832212" cy="10670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Creating an opportunity for the task force members to participate in  diverse discussions regarding the future of the legal industry and how members can prepare.</a:t>
          </a:r>
        </a:p>
      </dsp:txBody>
      <dsp:txXfrm>
        <a:off x="52089" y="468318"/>
        <a:ext cx="6728034" cy="962862"/>
      </dsp:txXfrm>
    </dsp:sp>
    <dsp:sp modelId="{8B4AB231-6365-4549-97E7-F42376E5D949}">
      <dsp:nvSpPr>
        <dsp:cNvPr id="0" name=""/>
        <dsp:cNvSpPr/>
      </dsp:nvSpPr>
      <dsp:spPr>
        <a:xfrm>
          <a:off x="0" y="1537989"/>
          <a:ext cx="6832212" cy="1067040"/>
        </a:xfrm>
        <a:prstGeom prst="roundRect">
          <a:avLst/>
        </a:prstGeom>
        <a:gradFill rotWithShape="0">
          <a:gsLst>
            <a:gs pos="0">
              <a:schemeClr val="accent2">
                <a:hueOff val="151055"/>
                <a:satOff val="-15998"/>
                <a:lumOff val="-392"/>
                <a:alphaOff val="0"/>
                <a:tint val="96000"/>
                <a:lumMod val="104000"/>
              </a:schemeClr>
            </a:gs>
            <a:gs pos="100000">
              <a:schemeClr val="accent2">
                <a:hueOff val="151055"/>
                <a:satOff val="-15998"/>
                <a:lumOff val="-39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Agree upon relevant issues that will need to be addressed.</a:t>
          </a:r>
        </a:p>
      </dsp:txBody>
      <dsp:txXfrm>
        <a:off x="52089" y="1590078"/>
        <a:ext cx="6728034" cy="962862"/>
      </dsp:txXfrm>
    </dsp:sp>
    <dsp:sp modelId="{AFB913AE-9F8D-114E-8E50-C1EB977B6BAE}">
      <dsp:nvSpPr>
        <dsp:cNvPr id="0" name=""/>
        <dsp:cNvSpPr/>
      </dsp:nvSpPr>
      <dsp:spPr>
        <a:xfrm>
          <a:off x="0" y="2659749"/>
          <a:ext cx="6832212" cy="1067040"/>
        </a:xfrm>
        <a:prstGeom prst="roundRect">
          <a:avLst/>
        </a:prstGeom>
        <a:gradFill rotWithShape="0">
          <a:gsLst>
            <a:gs pos="0">
              <a:schemeClr val="accent2">
                <a:hueOff val="302110"/>
                <a:satOff val="-31995"/>
                <a:lumOff val="-784"/>
                <a:alphaOff val="0"/>
                <a:tint val="96000"/>
                <a:lumMod val="104000"/>
              </a:schemeClr>
            </a:gs>
            <a:gs pos="100000">
              <a:schemeClr val="accent2">
                <a:hueOff val="302110"/>
                <a:satOff val="-31995"/>
                <a:lumOff val="-784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Providing an environment where the members can “think out of the box”.</a:t>
          </a:r>
        </a:p>
      </dsp:txBody>
      <dsp:txXfrm>
        <a:off x="52089" y="2711838"/>
        <a:ext cx="6728034" cy="962862"/>
      </dsp:txXfrm>
    </dsp:sp>
    <dsp:sp modelId="{C99E4A21-0539-C64E-A26E-D5B8B1D90E67}">
      <dsp:nvSpPr>
        <dsp:cNvPr id="0" name=""/>
        <dsp:cNvSpPr/>
      </dsp:nvSpPr>
      <dsp:spPr>
        <a:xfrm>
          <a:off x="0" y="3781509"/>
          <a:ext cx="6832212" cy="1067040"/>
        </a:xfrm>
        <a:prstGeom prst="roundRect">
          <a:avLst/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Develop a final report that reflects the discussion</a:t>
          </a:r>
        </a:p>
      </dsp:txBody>
      <dsp:txXfrm>
        <a:off x="52089" y="3833598"/>
        <a:ext cx="6728034" cy="962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1B172B-2DCA-64B1-85B3-7CD2D6B2E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279" y="967417"/>
            <a:ext cx="3778870" cy="394325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EFFFF"/>
                </a:solidFill>
              </a:rPr>
              <a:t>Future of the Legal Industry</a:t>
            </a:r>
            <a:br>
              <a:rPr lang="en-US" sz="4000">
                <a:solidFill>
                  <a:srgbClr val="FEFFFF"/>
                </a:solidFill>
              </a:rPr>
            </a:br>
            <a:r>
              <a:rPr lang="en-US" sz="4000">
                <a:solidFill>
                  <a:srgbClr val="FEFFFF"/>
                </a:solidFill>
              </a:rPr>
              <a:t> Task Force</a:t>
            </a:r>
            <a:br>
              <a:rPr lang="en-US" sz="4000">
                <a:solidFill>
                  <a:srgbClr val="FEFFFF"/>
                </a:solidFill>
              </a:rPr>
            </a:br>
            <a:endParaRPr lang="en-US" sz="4000">
              <a:solidFill>
                <a:srgbClr val="FEFFFF"/>
              </a:solidFill>
            </a:endParaRPr>
          </a:p>
        </p:txBody>
      </p:sp>
      <p:sp>
        <p:nvSpPr>
          <p:cNvPr id="52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1A4B6-7881-F7E3-F3BF-920525DDC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279" y="5189400"/>
            <a:ext cx="3778870" cy="544260"/>
          </a:xfrm>
        </p:spPr>
        <p:txBody>
          <a:bodyPr anchor="ctr">
            <a:normAutofit/>
          </a:bodyPr>
          <a:lstStyle/>
          <a:p>
            <a:r>
              <a:rPr lang="en-US" sz="1600" b="1">
                <a:solidFill>
                  <a:srgbClr val="FEFFFF"/>
                </a:solidFill>
              </a:rPr>
              <a:t>Legus International</a:t>
            </a:r>
          </a:p>
          <a:p>
            <a:endParaRPr lang="en-US" sz="1600">
              <a:solidFill>
                <a:srgbClr val="FEFFFF"/>
              </a:solidFill>
            </a:endParaRPr>
          </a:p>
        </p:txBody>
      </p:sp>
      <p:pic>
        <p:nvPicPr>
          <p:cNvPr id="7" name="Graphic 6" descr="Gavel">
            <a:extLst>
              <a:ext uri="{FF2B5EF4-FFF2-40B4-BE49-F238E27FC236}">
                <a16:creationId xmlns:a16="http://schemas.microsoft.com/office/drawing/2014/main" id="{6D89D20A-683C-CD6C-C9F3-7AA056BE7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43011" y="967417"/>
            <a:ext cx="4930468" cy="493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3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05F2CB-811E-830B-88C6-BE1F23DCA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Task Force Goals</a:t>
            </a:r>
            <a:br>
              <a:rPr lang="en-US" sz="3200">
                <a:solidFill>
                  <a:schemeClr val="bg1"/>
                </a:solidFill>
              </a:rPr>
            </a:b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5364DA1-8692-A085-E2F2-1EEEB95CF7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289862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3564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8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1251A19-05D8-BE20-F987-FA65BC855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n-US"/>
              <a:t>Task Force Process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42" name="Picture 4" descr="Checkmate in a chess game">
            <a:extLst>
              <a:ext uri="{FF2B5EF4-FFF2-40B4-BE49-F238E27FC236}">
                <a16:creationId xmlns:a16="http://schemas.microsoft.com/office/drawing/2014/main" id="{A6E794F9-11D2-9D5D-1F15-D8ECB73161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19" r="36232" b="1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EBBFD-46C4-BFAF-1FCA-3CB4FFC0F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67" y="2133600"/>
            <a:ext cx="6847944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/>
              <a:t>15 </a:t>
            </a:r>
            <a:r>
              <a:rPr lang="en-US" sz="1500" err="1"/>
              <a:t>Legus</a:t>
            </a:r>
            <a:r>
              <a:rPr lang="en-US" sz="1500"/>
              <a:t> members were asked to participate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/>
          </a:p>
          <a:p>
            <a:pPr>
              <a:lnSpc>
                <a:spcPct val="90000"/>
              </a:lnSpc>
            </a:pPr>
            <a:r>
              <a:rPr lang="en-US" sz="1500"/>
              <a:t>The Task Force met monthly (or somewhat monthly)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/>
          </a:p>
          <a:p>
            <a:pPr>
              <a:lnSpc>
                <a:spcPct val="90000"/>
              </a:lnSpc>
            </a:pPr>
            <a:r>
              <a:rPr lang="en-US" sz="1500"/>
              <a:t>A business management topic was assigned to each zoom meeting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/>
          </a:p>
          <a:p>
            <a:pPr>
              <a:lnSpc>
                <a:spcPct val="90000"/>
              </a:lnSpc>
            </a:pPr>
            <a:r>
              <a:rPr lang="en-US" sz="1500"/>
              <a:t>Ideas were shared and discussed freely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/>
          </a:p>
          <a:p>
            <a:pPr>
              <a:lnSpc>
                <a:spcPct val="90000"/>
              </a:lnSpc>
            </a:pPr>
            <a:r>
              <a:rPr lang="en-US" sz="1500"/>
              <a:t>Minutes were taken and distributed to all Task Force members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/>
          </a:p>
          <a:p>
            <a:pPr>
              <a:lnSpc>
                <a:spcPct val="90000"/>
              </a:lnSpc>
            </a:pPr>
            <a:r>
              <a:rPr lang="en-US" sz="1500"/>
              <a:t>This report was created to reflect the discussions</a:t>
            </a:r>
          </a:p>
        </p:txBody>
      </p:sp>
    </p:spTree>
    <p:extLst>
      <p:ext uri="{BB962C8B-B14F-4D97-AF65-F5344CB8AC3E}">
        <p14:creationId xmlns:p14="http://schemas.microsoft.com/office/powerpoint/2010/main" val="3404087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8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BA31D9B-C7D3-A91D-2EC3-84C7751CE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n-US"/>
              <a:t>Task Force Members</a:t>
            </a:r>
            <a:br>
              <a:rPr lang="en-US"/>
            </a:br>
            <a:r>
              <a:rPr lang="en-US"/>
              <a:t>Thank you!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42" name="Picture 4" descr="Front steps and columns of a majestic city building">
            <a:extLst>
              <a:ext uri="{FF2B5EF4-FFF2-40B4-BE49-F238E27FC236}">
                <a16:creationId xmlns:a16="http://schemas.microsoft.com/office/drawing/2014/main" id="{5DB0B3B4-C437-D290-7289-53BE4C5024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86" r="37934" b="-2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A96D2BD3-FFB4-4082-44CB-95FB8E2F2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9321" y="2411777"/>
            <a:ext cx="7612214" cy="294768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500" dirty="0"/>
              <a:t>Hennie Barnard, South Africa			</a:t>
            </a:r>
            <a:r>
              <a:rPr lang="en-US" sz="1500" dirty="0" err="1"/>
              <a:t>Sanket</a:t>
            </a:r>
            <a:r>
              <a:rPr lang="en-US" sz="1500" dirty="0"/>
              <a:t> Bora, India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500" dirty="0"/>
              <a:t>Eunice Chiu, Hong Kong				Campbell Clark, Scotland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500" dirty="0"/>
              <a:t>Jerry Cohen, New York				Niels Dahl-Nielsen, Denmark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500" dirty="0"/>
              <a:t>Al </a:t>
            </a:r>
            <a:r>
              <a:rPr lang="en-US" sz="1500" dirty="0" err="1"/>
              <a:t>Domanskis</a:t>
            </a:r>
            <a:r>
              <a:rPr lang="en-US" sz="1500" dirty="0"/>
              <a:t>, Chicago				Hunter Emerick, Oregon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500" dirty="0"/>
              <a:t>Sarah Evans, San Diego, CA			Manuel </a:t>
            </a:r>
            <a:r>
              <a:rPr lang="en-US" sz="1500" dirty="0" err="1"/>
              <a:t>Inderbitzin</a:t>
            </a:r>
            <a:r>
              <a:rPr lang="en-US" sz="1500" dirty="0"/>
              <a:t>, Switzerland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500" dirty="0"/>
              <a:t>Marcelo </a:t>
            </a:r>
            <a:r>
              <a:rPr lang="en-US" sz="1500" dirty="0" err="1"/>
              <a:t>Lapolla</a:t>
            </a:r>
            <a:r>
              <a:rPr lang="en-US" sz="1500" dirty="0"/>
              <a:t>, Brazil				Steven Lesser, Florida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500" dirty="0"/>
              <a:t>Leonel Melo, Dominican Republic		Carla Sledge, Colorado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500" dirty="0" err="1"/>
              <a:t>Merrit</a:t>
            </a:r>
            <a:r>
              <a:rPr lang="en-US" sz="1500" dirty="0"/>
              <a:t> </a:t>
            </a:r>
            <a:r>
              <a:rPr lang="en-US" sz="1500" dirty="0" err="1"/>
              <a:t>Storr</a:t>
            </a:r>
            <a:r>
              <a:rPr lang="en-US" sz="1500" dirty="0"/>
              <a:t>, Bahamas				Richard </a:t>
            </a:r>
            <a:r>
              <a:rPr lang="en-US" sz="1500" dirty="0" err="1"/>
              <a:t>Wittbrodt</a:t>
            </a:r>
            <a:r>
              <a:rPr lang="en-US" sz="1500" dirty="0"/>
              <a:t>, Los Angeles, CA</a:t>
            </a:r>
          </a:p>
        </p:txBody>
      </p:sp>
    </p:spTree>
    <p:extLst>
      <p:ext uri="{BB962C8B-B14F-4D97-AF65-F5344CB8AC3E}">
        <p14:creationId xmlns:p14="http://schemas.microsoft.com/office/powerpoint/2010/main" val="301899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69FD7-DA4B-DF5E-B8CA-F51E6D350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609804"/>
          </a:xfrm>
        </p:spPr>
        <p:txBody>
          <a:bodyPr>
            <a:normAutofit fontScale="90000"/>
          </a:bodyPr>
          <a:lstStyle/>
          <a:p>
            <a:r>
              <a:rPr lang="en-US" dirty="0"/>
              <a:t>Task Force Conclusion:   All industries </a:t>
            </a:r>
            <a:r>
              <a:rPr lang="en-US"/>
              <a:t>must </a:t>
            </a:r>
            <a:r>
              <a:rPr lang="en-US" dirty="0"/>
              <a:t>a</a:t>
            </a:r>
            <a:r>
              <a:rPr lang="en-US"/>
              <a:t>ccept </a:t>
            </a:r>
            <a:r>
              <a:rPr lang="en-US" dirty="0"/>
              <a:t>that change is coming in these three areas: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A2D23-794B-CA47-CC27-9525C6AB6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People</a:t>
            </a:r>
          </a:p>
          <a:p>
            <a:r>
              <a:rPr lang="en-US" dirty="0"/>
              <a:t>Technology</a:t>
            </a:r>
          </a:p>
          <a:p>
            <a:r>
              <a:rPr lang="en-US" dirty="0"/>
              <a:t>Market Demands</a:t>
            </a:r>
          </a:p>
        </p:txBody>
      </p:sp>
    </p:spTree>
    <p:extLst>
      <p:ext uri="{BB962C8B-B14F-4D97-AF65-F5344CB8AC3E}">
        <p14:creationId xmlns:p14="http://schemas.microsoft.com/office/powerpoint/2010/main" val="347661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DD752-F8C2-00D5-5A99-43E45A39E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r>
              <a:rPr lang="en-US" dirty="0"/>
              <a:t>Essential Elements of a Successful Law Firm in the Future – </a:t>
            </a:r>
            <a:r>
              <a:rPr lang="en-US" b="1" dirty="0">
                <a:solidFill>
                  <a:srgbClr val="C00000"/>
                </a:solidFill>
              </a:rPr>
              <a:t>Law Firm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E469A-1B73-2D81-75B8-A36AA3E36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25362"/>
            <a:ext cx="5835121" cy="37858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b="1" dirty="0"/>
              <a:t>Culture</a:t>
            </a:r>
            <a:r>
              <a:rPr lang="en-US" sz="1500" dirty="0"/>
              <a:t> must be defined, communicated and lived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Understanding firm culture will be the foundation of future success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Law firm decisions will be made based on firm culture</a:t>
            </a:r>
          </a:p>
          <a:p>
            <a:pPr>
              <a:lnSpc>
                <a:spcPct val="90000"/>
              </a:lnSpc>
            </a:pPr>
            <a:r>
              <a:rPr lang="en-US" sz="1500" b="1" dirty="0"/>
              <a:t>Core values </a:t>
            </a:r>
            <a:r>
              <a:rPr lang="en-US" sz="1500" dirty="0"/>
              <a:t>must be agreed upon, communicated and 		lived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Core values are an active initiative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Adherence to core values will differentiate firms from its competitors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 dirty="0"/>
          </a:p>
        </p:txBody>
      </p: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C8D84F68-FCEA-091D-64C0-F955A6E0D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1452" y="2561913"/>
            <a:ext cx="2873159" cy="28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29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7B792-50C0-AE40-BDEA-7DBA7D3F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r>
              <a:rPr lang="en-US" dirty="0"/>
              <a:t>Essential Elements of a Successful Law Firm in the Future – </a:t>
            </a:r>
            <a:r>
              <a:rPr lang="en-US" b="1" dirty="0">
                <a:solidFill>
                  <a:srgbClr val="C00000"/>
                </a:solidFill>
              </a:rPr>
              <a:t>Law Firm Model</a:t>
            </a:r>
            <a:endParaRPr lang="en-US" b="1" dirty="0">
              <a:solidFill>
                <a:srgbClr val="A5300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22E7C-A7E2-C91D-BCBE-A6724FD81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241112"/>
            <a:ext cx="5835121" cy="37858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b="1" dirty="0"/>
              <a:t>Non-Lawyer Management Roles </a:t>
            </a:r>
            <a:r>
              <a:rPr lang="en-US" sz="1500" dirty="0"/>
              <a:t>will play a major part of firms being prepared for the future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The non-lawyer team will (and is) trending toward high level, futuristic leaders who can help direct the firm to success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These positions must be defined with goals and expectations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Compensation must reflect the skills and experience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The cost of these positions will be considered an investment in the firm’s success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Firms will need to condense the support staff cost through the use of technology and focused expertise</a:t>
            </a:r>
          </a:p>
        </p:txBody>
      </p:sp>
      <p:pic>
        <p:nvPicPr>
          <p:cNvPr id="7" name="Graphic 6" descr="Onboarding">
            <a:extLst>
              <a:ext uri="{FF2B5EF4-FFF2-40B4-BE49-F238E27FC236}">
                <a16:creationId xmlns:a16="http://schemas.microsoft.com/office/drawing/2014/main" id="{C83783B1-792E-F958-F28B-B9C0D6A7A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1452" y="2561913"/>
            <a:ext cx="2873159" cy="28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68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0CEB-6E9E-9595-27D1-56071D16A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r>
              <a:rPr lang="en-US" dirty="0"/>
              <a:t>Essential Elements of a Successful Law Firm in the Future – </a:t>
            </a:r>
            <a:r>
              <a:rPr lang="en-US" b="1" dirty="0">
                <a:solidFill>
                  <a:srgbClr val="C00000"/>
                </a:solidFill>
              </a:rPr>
              <a:t>Law Firm Model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ADF64-4519-45C7-7473-3AC75F02F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4056"/>
            <a:ext cx="6358018" cy="4762018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endParaRPr lang="en-US" sz="1500" dirty="0"/>
          </a:p>
          <a:p>
            <a:pPr>
              <a:lnSpc>
                <a:spcPct val="90000"/>
              </a:lnSpc>
            </a:pPr>
            <a:r>
              <a:rPr lang="en-US" sz="1500" b="1" dirty="0"/>
              <a:t>Lawyer Roles </a:t>
            </a:r>
            <a:r>
              <a:rPr lang="en-US" sz="1500" dirty="0"/>
              <a:t>will change to ensure streamlined client service and practice development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Lawyer roles will be more individualized based on the needs of the firm and the skills and experience of the lawyer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Compensation will be more individualized based on the contribution of each</a:t>
            </a:r>
          </a:p>
          <a:p>
            <a:pPr lvl="1"/>
            <a:r>
              <a:rPr lang="en-US" sz="1500" dirty="0"/>
              <a:t>Firms will create individual lawyer career paths to ensure they can be successful in the firm and that the firm utilizes their talents effectively</a:t>
            </a:r>
          </a:p>
          <a:p>
            <a:r>
              <a:rPr lang="en-US" sz="1500" b="1" dirty="0"/>
              <a:t>Law Firm Management Strategies </a:t>
            </a:r>
            <a:r>
              <a:rPr lang="en-US" sz="1500" dirty="0"/>
              <a:t>will be more future focused and pro-active</a:t>
            </a:r>
          </a:p>
          <a:p>
            <a:pPr lvl="1"/>
            <a:r>
              <a:rPr lang="en-US" sz="1500" dirty="0"/>
              <a:t>Firms will assign management positions to people who can focus talents on different segments of the firm’s business management operations which will include day-to-day and future planning</a:t>
            </a:r>
          </a:p>
          <a:p>
            <a:pPr lvl="1"/>
            <a:r>
              <a:rPr lang="en-US" sz="1500" dirty="0"/>
              <a:t>Strategic planning will be essential and must be taken seriously</a:t>
            </a:r>
          </a:p>
          <a:p>
            <a:endParaRPr lang="en-US" sz="1500" dirty="0"/>
          </a:p>
        </p:txBody>
      </p:sp>
      <p:pic>
        <p:nvPicPr>
          <p:cNvPr id="7" name="Graphic 6" descr="CRM Customer Insights App">
            <a:extLst>
              <a:ext uri="{FF2B5EF4-FFF2-40B4-BE49-F238E27FC236}">
                <a16:creationId xmlns:a16="http://schemas.microsoft.com/office/drawing/2014/main" id="{B19704FA-F832-A4A8-DC46-F0A4FEC19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1452" y="2561913"/>
            <a:ext cx="2873159" cy="28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71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73CB69-A3FA-DD90-B3C4-C10364961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875" y="624110"/>
            <a:ext cx="7533497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Essential Elements  of a Successful Law Firm in the Future – </a:t>
            </a:r>
            <a:r>
              <a:rPr lang="en-US" sz="2800" b="1" dirty="0">
                <a:solidFill>
                  <a:srgbClr val="A5300F"/>
                </a:solidFill>
              </a:rPr>
              <a:t>Financial Management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Picture 4" descr="High angle view of a rolled paper, brown notebook, and black notepad on a wooden table">
            <a:extLst>
              <a:ext uri="{FF2B5EF4-FFF2-40B4-BE49-F238E27FC236}">
                <a16:creationId xmlns:a16="http://schemas.microsoft.com/office/drawing/2014/main" id="{4E0A18F0-AF30-21E6-98EE-0F9C039B1D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93" r="62927" b="-2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9302A-D433-6246-4A62-0E4B05959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67" y="2249350"/>
            <a:ext cx="6847944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b="1" dirty="0"/>
              <a:t>Financial Management </a:t>
            </a:r>
            <a:r>
              <a:rPr lang="en-US" sz="1500" dirty="0"/>
              <a:t>will need to be focused, structured and implemented effectively with little room for mistakes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The compensation system will be used as a management tool to motivate desired lawyer behavior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Bonuses will be performance based not an extension of compensation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Compensation will reward ”team mentality” rather than focus on individual success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Value-added strategies and successes will be recognized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Compensation will be more individual based rather than an overall program where everybody is expected to have the same performance standards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512759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Picture 4" descr="Calculator, pen, compass, money and a paper with graphs printed on it">
            <a:extLst>
              <a:ext uri="{FF2B5EF4-FFF2-40B4-BE49-F238E27FC236}">
                <a16:creationId xmlns:a16="http://schemas.microsoft.com/office/drawing/2014/main" id="{7BEFC0DC-3E76-41AE-1D11-F867DA310E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61" r="35938" b="-2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1BCB0-07C5-8782-823C-689778183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492" y="2133600"/>
            <a:ext cx="6847944" cy="3777622"/>
          </a:xfrm>
        </p:spPr>
        <p:txBody>
          <a:bodyPr>
            <a:normAutofit/>
          </a:bodyPr>
          <a:lstStyle/>
          <a:p>
            <a:pPr lvl="1"/>
            <a:r>
              <a:rPr lang="en-US" sz="1500" dirty="0"/>
              <a:t>Support staff numbers will be reduced to reflect the compensation investment in high-level positions, this trends with the prediction that it will be more difficult to find support staff</a:t>
            </a:r>
          </a:p>
          <a:p>
            <a:pPr lvl="1"/>
            <a:r>
              <a:rPr lang="en-US" sz="1500" dirty="0"/>
              <a:t>Law firm billing methods will continue to change - more likely to be client-centered rather than firm-centered</a:t>
            </a:r>
          </a:p>
          <a:p>
            <a:pPr lvl="1"/>
            <a:r>
              <a:rPr lang="en-US" sz="1500" dirty="0"/>
              <a:t>Billing methods will be used as a marketing strategy to meet client needs who will be making increased demands as to how they want to be billed</a:t>
            </a:r>
          </a:p>
          <a:p>
            <a:pPr lvl="1"/>
            <a:r>
              <a:rPr lang="en-US" sz="1500" dirty="0"/>
              <a:t>Annual law firm budgeting will become more complex and time consuming</a:t>
            </a:r>
          </a:p>
          <a:p>
            <a:pPr lvl="1"/>
            <a:r>
              <a:rPr lang="en-US" sz="1500" dirty="0"/>
              <a:t>Technology, training and enhanced compensation will increase the expense side of the budget and client-centered billing will make the revenue side more difficult to predict</a:t>
            </a:r>
          </a:p>
          <a:p>
            <a:endParaRPr lang="en-US" sz="15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153DAA9-436C-4264-FC35-37845DCD3119}"/>
              </a:ext>
            </a:extLst>
          </p:cNvPr>
          <p:cNvSpPr txBox="1">
            <a:spLocks/>
          </p:cNvSpPr>
          <p:nvPr/>
        </p:nvSpPr>
        <p:spPr>
          <a:xfrm>
            <a:off x="4457875" y="624110"/>
            <a:ext cx="753349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/>
              <a:t>Essential Elements  of a Successful Law Firm in the Future – </a:t>
            </a:r>
            <a:r>
              <a:rPr lang="en-US" sz="2800" b="1">
                <a:solidFill>
                  <a:srgbClr val="A5300F"/>
                </a:solidFill>
              </a:rPr>
              <a:t>Financial Management</a:t>
            </a:r>
            <a:endParaRPr lang="en-US" sz="2800" b="1" dirty="0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790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48FA79-2F8E-AD48-7E50-607834D69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Essential Elements  of a Successful Law Firm in the Future - </a:t>
            </a:r>
            <a:r>
              <a:rPr lang="en-US" sz="2800" b="1" dirty="0">
                <a:solidFill>
                  <a:srgbClr val="A5300F"/>
                </a:solidFill>
              </a:rPr>
              <a:t>Technology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Picture 4" descr="Graph">
            <a:extLst>
              <a:ext uri="{FF2B5EF4-FFF2-40B4-BE49-F238E27FC236}">
                <a16:creationId xmlns:a16="http://schemas.microsoft.com/office/drawing/2014/main" id="{B7470EF9-E94A-70F4-57EA-D4E8F2AC9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70" r="43236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8741D-97C5-79BB-6F90-71CCC5FC8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67" y="2133600"/>
            <a:ext cx="6847944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dirty="0"/>
              <a:t>Technology will, of course, continue to play a major role in the efficient delivery of legal services – especially software 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With the increased rapid change of technology, law firms must be prepared to fund it, use it and expand it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Client expectations regarding the use of technology will increase as their knowledge increases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Clients will expect the use of technology to reduce their costs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These expectations and needs will drive the higher-level management positions in law firms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Benchmark software, analysis software (corporate and litigation), </a:t>
            </a:r>
            <a:r>
              <a:rPr lang="en-US" sz="1700" dirty="0" err="1"/>
              <a:t>ChatGPT</a:t>
            </a:r>
            <a:r>
              <a:rPr lang="en-US" sz="1700" dirty="0"/>
              <a:t>, data analysis software for specific practices will trend</a:t>
            </a:r>
          </a:p>
          <a:p>
            <a:pPr>
              <a:lnSpc>
                <a:spcPct val="90000"/>
              </a:lnSpc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811629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9FEBF8-C003-B7A3-B7B7-75F7F3F1A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/>
              <a:t>Essential Elements  of a Successful Law Firm in the Future - </a:t>
            </a:r>
            <a:r>
              <a:rPr lang="en-US" sz="3100" b="1" dirty="0">
                <a:solidFill>
                  <a:srgbClr val="A5300F"/>
                </a:solidFill>
              </a:rPr>
              <a:t>People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Picture 4" descr="Outdoor warehouse">
            <a:extLst>
              <a:ext uri="{FF2B5EF4-FFF2-40B4-BE49-F238E27FC236}">
                <a16:creationId xmlns:a16="http://schemas.microsoft.com/office/drawing/2014/main" id="{BC7A4D43-E6E5-486C-3EB3-71EF5F17D9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38" r="42382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C9559-78B6-057E-7730-EF3035B5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67" y="2133600"/>
            <a:ext cx="6847944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People Management will take up more time and must be focused and consistent</a:t>
            </a:r>
          </a:p>
          <a:p>
            <a:pPr>
              <a:lnSpc>
                <a:spcPct val="90000"/>
              </a:lnSpc>
            </a:pPr>
            <a:r>
              <a:rPr lang="en-US"/>
              <a:t>People will continue to be the biggest asset of a law firm</a:t>
            </a:r>
          </a:p>
          <a:p>
            <a:pPr>
              <a:lnSpc>
                <a:spcPct val="90000"/>
              </a:lnSpc>
            </a:pPr>
            <a:r>
              <a:rPr lang="en-US"/>
              <a:t>Recruiting, training, retaining and growing people will be a huge focus in successful law firms – structured programs must be put in place</a:t>
            </a:r>
          </a:p>
          <a:p>
            <a:pPr>
              <a:lnSpc>
                <a:spcPct val="90000"/>
              </a:lnSpc>
            </a:pPr>
            <a:r>
              <a:rPr lang="en-US"/>
              <a:t>Core values and culture will define who will be successful within the firm and must be approached early in the recruitment process</a:t>
            </a:r>
          </a:p>
          <a:p>
            <a:pPr>
              <a:lnSpc>
                <a:spcPct val="90000"/>
              </a:lnSpc>
            </a:pPr>
            <a:r>
              <a:rPr lang="en-US"/>
              <a:t>Win/win strategies must be developed – lawyer personnel must meet the needs of the firm, but firms must meet the needs of their people</a:t>
            </a:r>
          </a:p>
          <a:p>
            <a:pPr marL="0" indent="0">
              <a:lnSpc>
                <a:spcPct val="90000"/>
              </a:lnSpc>
              <a:buNone/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99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1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CA272C-FC3D-55A9-C86A-560189DED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Essential Elements  of a Successful Law Firm in the Future – </a:t>
            </a:r>
            <a:r>
              <a:rPr lang="en-US" sz="2800" b="1" dirty="0">
                <a:solidFill>
                  <a:srgbClr val="A5300F"/>
                </a:solidFill>
              </a:rPr>
              <a:t>Competition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0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14" name="Picture 13" descr="Working space background">
            <a:extLst>
              <a:ext uri="{FF2B5EF4-FFF2-40B4-BE49-F238E27FC236}">
                <a16:creationId xmlns:a16="http://schemas.microsoft.com/office/drawing/2014/main" id="{759A15EB-3041-F7C2-10BE-056EC89695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881" r="5639" b="-2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5FED-0277-748B-63D4-B4DDB0188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67" y="2133600"/>
            <a:ext cx="6847944" cy="3777622"/>
          </a:xfrm>
        </p:spPr>
        <p:txBody>
          <a:bodyPr>
            <a:normAutofit/>
          </a:bodyPr>
          <a:lstStyle/>
          <a:p>
            <a:r>
              <a:rPr lang="en-US" b="1" dirty="0"/>
              <a:t>Law firm competition </a:t>
            </a:r>
            <a:r>
              <a:rPr lang="en-US" dirty="0"/>
              <a:t>must be identified and addressed</a:t>
            </a:r>
          </a:p>
          <a:p>
            <a:pPr lvl="1"/>
            <a:r>
              <a:rPr lang="en-US" dirty="0"/>
              <a:t>Experts predict that law firms will continue to face competition for good clients from non-legal organizations</a:t>
            </a:r>
          </a:p>
          <a:p>
            <a:pPr lvl="1"/>
            <a:r>
              <a:rPr lang="en-US" dirty="0"/>
              <a:t>Firms must identify local and regional competition and what they bring to the table for clients</a:t>
            </a:r>
          </a:p>
          <a:p>
            <a:pPr lvl="1"/>
            <a:r>
              <a:rPr lang="en-US" dirty="0"/>
              <a:t>The competition for small to mid-sized law firms will come from an increased number of larger firms as they look to get the same clients</a:t>
            </a:r>
          </a:p>
          <a:p>
            <a:pPr lvl="1"/>
            <a:r>
              <a:rPr lang="en-US" dirty="0"/>
              <a:t>Law firm competition must be addressed both in a firm’s day to day activities as well as during the strategic planning efforts and can be led by the non-lawyer experts within the firm</a:t>
            </a:r>
          </a:p>
        </p:txBody>
      </p:sp>
    </p:spTree>
    <p:extLst>
      <p:ext uri="{BB962C8B-B14F-4D97-AF65-F5344CB8AC3E}">
        <p14:creationId xmlns:p14="http://schemas.microsoft.com/office/powerpoint/2010/main" val="3556656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AF17E25-1D1F-967B-6BA2-DE47AEFB6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/>
              <a:t>Essential Elements  of a Successful Law Firm in the Future - </a:t>
            </a:r>
            <a:r>
              <a:rPr lang="en-US" sz="3100" b="1" dirty="0">
                <a:solidFill>
                  <a:srgbClr val="A5300F"/>
                </a:solidFill>
              </a:rPr>
              <a:t>Marketing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Picture 4" descr="Light bulb on yellow background with sketched light beams and cord">
            <a:extLst>
              <a:ext uri="{FF2B5EF4-FFF2-40B4-BE49-F238E27FC236}">
                <a16:creationId xmlns:a16="http://schemas.microsoft.com/office/drawing/2014/main" id="{AF6762BE-80C0-29FA-BF98-C8082D5E70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931" r="15673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4DC2B-DAE0-30EC-FF68-16B06733C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67" y="2133600"/>
            <a:ext cx="6847944" cy="377762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500" b="1"/>
              <a:t>Firm and Individual Marketing Efforts </a:t>
            </a:r>
            <a:r>
              <a:rPr lang="en-US" sz="1500"/>
              <a:t>will need to expand and become more structured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Marketing efforts will need to include strategies to address non-lawyer competition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Firms must create a “marketing mentality” within the firm and then reward for it 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Educating the client regarding why lawyers can provide more focused and effective services will be a large part of the marketing effort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Industry specific marketing strategies must be included in the firm strategic marketing plan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Branding to Include client centered strategies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Firms will need to enhance internal cross-marketing efforts to become more efficient at retaining clients for multiple practice areas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500"/>
          </a:p>
          <a:p>
            <a:pPr>
              <a:lnSpc>
                <a:spcPct val="90000"/>
              </a:lnSpc>
            </a:pPr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631596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A8070-AE8A-FE2A-BA9B-2322809B1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US" b="1"/>
              <a:t>Conclusion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F971F-44B9-5492-3AE5-BFBAF333C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Included in the Final Report are 17 articles that address the same topics.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Efforts will Continue!</a:t>
            </a:r>
          </a:p>
        </p:txBody>
      </p:sp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66DFBDD3-B86E-C7B4-E306-A98E1D563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9945" y="640080"/>
            <a:ext cx="5252773" cy="5252773"/>
          </a:xfrm>
          <a:prstGeom prst="rect">
            <a:avLst/>
          </a:prstGeom>
        </p:spPr>
      </p:pic>
      <p:sp>
        <p:nvSpPr>
          <p:cNvPr id="14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9166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7301</TotalTime>
  <Words>1244</Words>
  <Application>Microsoft Macintosh PowerPoint</Application>
  <PresentationFormat>Widescreen</PresentationFormat>
  <Paragraphs>101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Wisp</vt:lpstr>
      <vt:lpstr>Future of the Legal Industry  Task Force </vt:lpstr>
      <vt:lpstr>Task Force Goals </vt:lpstr>
      <vt:lpstr>Task Force Process</vt:lpstr>
      <vt:lpstr>Task Force Members Thank you!</vt:lpstr>
      <vt:lpstr>Task Force Conclusion:   All industries must accept that change is coming in these three areas:</vt:lpstr>
      <vt:lpstr>Essential Elements of a Successful Law Firm in the Future – Law Firm Model</vt:lpstr>
      <vt:lpstr>Essential Elements of a Successful Law Firm in the Future – Law Firm Model</vt:lpstr>
      <vt:lpstr>Essential Elements of a Successful Law Firm in the Future – Law Firm Model</vt:lpstr>
      <vt:lpstr>Essential Elements  of a Successful Law Firm in the Future – Financial Management</vt:lpstr>
      <vt:lpstr>PowerPoint Presentation</vt:lpstr>
      <vt:lpstr>Essential Elements  of a Successful Law Firm in the Future - Technology</vt:lpstr>
      <vt:lpstr>Essential Elements  of a Successful Law Firm in the Future - People</vt:lpstr>
      <vt:lpstr>Essential Elements  of a Successful Law Firm in the Future – Competition</vt:lpstr>
      <vt:lpstr>Essential Elements  of a Successful Law Firm in the Future - Marketing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of the Legal Industry  Task Force </dc:title>
  <dc:creator>Sandra Boyer</dc:creator>
  <cp:lastModifiedBy>Sandra Boyer</cp:lastModifiedBy>
  <cp:revision>17</cp:revision>
  <cp:lastPrinted>2023-10-19T14:57:17Z</cp:lastPrinted>
  <dcterms:created xsi:type="dcterms:W3CDTF">2023-09-21T15:40:20Z</dcterms:created>
  <dcterms:modified xsi:type="dcterms:W3CDTF">2023-10-25T21:16:51Z</dcterms:modified>
</cp:coreProperties>
</file>